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jpeg" ContentType="image/jpeg"/>
  <Override PartName="/ppt/media/image4.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5.jpeg" ContentType="image/jpeg"/>
  <Override PartName="/ppt/notesSlides/notesSlide34.xml" ContentType="application/vnd.openxmlformats-officedocument.presentationml.notesSlide+xml"/>
  <Override PartName="/ppt/media/image6.jpeg" ContentType="image/jpeg"/>
  <Override PartName="/ppt/notesSlides/notesSlide35.xml" ContentType="application/vnd.openxmlformats-officedocument.presentationml.notesSlide+xml"/>
  <Override PartName="/ppt/media/image7.jpe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8.jpeg" ContentType="image/jpe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media1.mp4" ContentType="video/unknown"/>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 Id="rId3" Type="http://schemas.openxmlformats.org/officeDocument/2006/relationships/hyperlink" Target="http://www.imdb.com/title/tt0582157/?ref_=adv_li_tt" TargetMode="Externa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 Id="rId3" Type="http://schemas.openxmlformats.org/officeDocument/2006/relationships/hyperlink" Target="http://betterspecs.org/" TargetMode="Externa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I want to thank all of the wonderful sponsors that put on this great conference.  Without them we would not be here.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If you are on a Mac then you highly recommend you use Homebrew to install or upgrade the tools you need.</a:t>
            </a:r>
          </a:p>
          <a:p>
            <a:pPr/>
            <a:r>
              <a:t>Since these applications, you would use the ‘cask’ install type.  I have found these casks to be well maintained and have not ran into any issues.  We will go over Virtualbox and Vagrant here in a minute.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For the Windows people I would also recommend a package manager to give you that command line install and upgrade process that is common on Linux distributions.</a:t>
            </a:r>
          </a:p>
          <a:p>
            <a:pPr/>
          </a:p>
          <a:p>
            <a:pPr/>
            <a:r>
              <a:t>Chocololatey is an awesome tool to do this.  It is maintained by Rob Reynolds from Puppet and has solid package management for each of these tools.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I start with Vagrant because it is the simplest.</a:t>
            </a:r>
          </a:p>
          <a:p>
            <a:pPr/>
            <a:r>
              <a:t>With Vagrant we will be spinning up an Oracle VirtualBox with many different OS’s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I am also going to start with Windows since it takes the longest to spin up and I already have it up and running.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I made some subtle changes to the .kitchen.yml file and now I can bring up a Windows box.  </a:t>
            </a:r>
          </a:p>
          <a:p>
            <a:pPr/>
            <a:r>
              <a:t>I defined a new file called .kitchen.windows.yml.</a:t>
            </a:r>
          </a:p>
          <a:p>
            <a:pPr/>
            <a:r>
              <a:t>I moved the networking up to the general area.</a:t>
            </a:r>
          </a:p>
          <a:p>
            <a:pPr/>
            <a:r>
              <a:t>Removed the linux boxes and added a windows box.  I have to elevate the privileges and define the transport as winrm.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So now I am going to switch over the .kitchen file that is loaded up and re-run kitchen converge.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While that is building, let’s talk about Windows images.  Because they are slightly different than Linux images due to licensing.  You want to ensure that you are using legally licensed images.  There are development licenses that are available for use for 90 days.  Microsoft provides many different images with different OS/Browser setups for use for your testing.  I prefer the images that are created by Matt Wrock who now works at Chef because dude is very versed in Windows and creates good images that are the right mix of being small but having the right setup for PowerShell and other things.  You can also create your own images using Joe Fitzgerald’s Packer Templates.  I took a networking class at my local community college recently and had software for that class that would only run on Windows.  I used these templates to create an environment to install those tools.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I want you to know that I cheated and I ran this box before I got up here.  Initially this took over 6 and a half minutes to setup.  That would seem like an eternity if it was just me filling time for you…</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Let’s take a look at the webpage that is running here.</a:t>
            </a:r>
          </a:p>
          <a:p>
            <a:pPr/>
          </a:p>
          <a:p>
            <a:pPr/>
            <a:r>
              <a:t>We see the simple IIS server is running.</a:t>
            </a:r>
          </a:p>
          <a:p>
            <a:pPr/>
          </a:p>
          <a:p>
            <a:pPr/>
            <a:r>
              <a:t>So you are logged in to through Windows RDP so you will likely need that installed.  I believe it is available from the App Store.  The password is simply vagrant all lower case.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I believe this is the file that you get if you create a new cookbook using Chef’s scaffolding.</a:t>
            </a:r>
          </a:p>
          <a:p>
            <a:pPr/>
            <a:r>
              <a:t>Driver is vagrant</a:t>
            </a:r>
          </a:p>
          <a:p>
            <a:pPr/>
            <a:r>
              <a:t>Provisioner is Chef_zero (or chef_solo I believe they are the same thing now) basically an in-memory Chef that does not call back to the Chef Server.</a:t>
            </a:r>
          </a:p>
          <a:p>
            <a:pPr/>
            <a:r>
              <a:t>Verifier is inspec which we will get to later</a:t>
            </a:r>
          </a:p>
          <a:p>
            <a:pPr/>
            <a:r>
              <a:t>We are going to create both an ubuntu and a centos box.</a:t>
            </a:r>
          </a:p>
          <a:p>
            <a:pPr/>
            <a:r>
              <a:t>Then run our simple chef recipe to set up a basic web server with a single web page.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My name is Aaron Blythe.  I have worked in Software for over 15 years.  I have contributed code to a number of open source projects including Chef, community cookbooks, hubot plugins, and many others.  I have had the title of software engineer where I would write code all day, architect where i would write code when I wasn’t in meetings or writing boxes and arrows with markers, and now I am an Automation and System Engineer. And most importantly I am a level 25 Pokemon Trainer.  I also have organized the DevOps KC Meetup for the last 4 half years and we are working on organizing our second DevOpsDays in KC.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The first time you run kitchen converge the image will be downloaded.  Depending on your connection this may take a while because these images can be around a Gigabyte in size.</a:t>
            </a:r>
          </a:p>
          <a:p>
            <a:pPr/>
            <a:r>
              <a:t>For windows these may be multiple gigabytes.  So this is going to take some time for me on Google Fiber at home maybe a couple minutes.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Here you see that there are two VirtualBoxes running from that run without me having to point and click. When I started using Vagrant many years ago I loved it because it made Virtual Box something I could more easily interact with.  At that time I did not know all the settings but putting them in a Vagrantfile and running a quick command made this really simple.  Test-kitchen has made this even simpler for me.  Over time I have learned quite a bit more about the internals of machines and networking, but test-kitchen and vagrant really gave me a platform to get value quicker.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This command is going to allow me to ssh on to the machine to manually inspect what is going 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Now I want to manually ensure that my machines are presenting something I can get to in the browser, so I am going to have to define a private network.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And my favorite (until I run into issues). Docker… or do we call this Moby now?  I am confused by the current naming.</a:t>
            </a:r>
          </a:p>
          <a:p>
            <a:pPr/>
            <a:r>
              <a:t>I want to note the way we are about to use Docker is not the standard way to use Docker.  We are going to use it as a mini-vm.  There are benefits here that it is faster than doing this with a VM.  However this is likely not going to match what you have in production.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However Brigade Engineering made a fairly strong case for using docker this way in March 2015 (2 years ago) when they showed they could get their matrix of tests from 2 hours to roughly 30 minutes.</a:t>
            </a:r>
          </a:p>
          <a:p>
            <a:pPr/>
          </a:p>
          <a:p>
            <a:pPr/>
            <a:r>
              <a:t>I guess if this is wrong I don’t want to be right.  I know that when I attach a debugger in development I am making things different than production, but I am doing so to iterate more quickly.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So I will define another kitchen file.  </a:t>
            </a:r>
          </a:p>
          <a:p>
            <a:pPr/>
            <a:r>
              <a:t>Here I am going to change the driver to docker.</a:t>
            </a:r>
          </a:p>
          <a:p>
            <a:pPr/>
            <a:r>
              <a:t>Then I am going to forward the port 80 so I can access the resulting webpage.</a:t>
            </a:r>
          </a:p>
          <a:p>
            <a:pPr/>
            <a:r>
              <a:t>I am going to set use_sudo to false, honestly because it works.  This is a setting that I have played with.</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If you don’t already have kitchen-docker you will need to install it on the chef embedded ruby.</a:t>
            </a:r>
          </a:p>
          <a:p>
            <a:pPr/>
          </a:p>
          <a:p>
            <a:pPr/>
            <a:r>
              <a:t>Then we switch over to the kitchen docker file, and run kitchen converge.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We should see the docker container show up when we run docker ps -a</a:t>
            </a:r>
          </a:p>
          <a:p>
            <a:pPr/>
          </a:p>
          <a:p>
            <a:pPr/>
            <a:r>
              <a:t>Assuming we do then we can see that the port 80 is tied to a specific port and we can open that using the cool networking that docker provides.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So that is all well and good running local VirtualBoxes and Docker containers that quickly spin up solves the problem of allowing us to build machines using that fast feedback loop that we use to develop other software using an editor and command line.</a:t>
            </a:r>
          </a:p>
          <a:p>
            <a:pPr/>
          </a:p>
          <a:p>
            <a:pPr/>
            <a:r>
              <a:t>However each problem solved presents a new problem.  Now we are finding that while we have a more repeatable installation and configuration issues have gone way down, but the remaining ones are due to there being a difference in production.  Say you are deploying to AWS solution to that is fairly simple. Starting running your tests on the AMI you are using in production.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 made the drive across state last night to be here.  We would love if you here in St. Louis submitted proposals or drove over to attend in September.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Many of the settings are sensitive or specific to your environment so you likely do not want to check them into your source control.  Instead you can set environment variables that can be read by the kitchen.yml file.</a:t>
            </a:r>
          </a:p>
          <a:p>
            <a:pPr/>
          </a:p>
          <a:p>
            <a:pPr/>
            <a:r>
              <a:t>I already have all of these set in my profile so I don’t end up sharing them with you.</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Here I have switched over the driver to ec2.</a:t>
            </a:r>
          </a:p>
          <a:p>
            <a:pPr/>
            <a:r>
              <a:t>I also set all of those environment variables as settings to be read in.  I use Ireland for testing because it makes me think of green fields.  We use a different region for production to have separation.</a:t>
            </a:r>
          </a:p>
          <a:p>
            <a:pPr/>
            <a:r>
              <a:t>Also not that I am setting the AMI or Amazon Machine Image.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If you don’t have the kitchen plugin for EC2 installed yet you will need that.</a:t>
            </a:r>
          </a:p>
          <a:p>
            <a:pPr/>
            <a:r>
              <a:t>Then we will switch over to the .kitchen.cloud.yml</a:t>
            </a:r>
          </a:p>
          <a:p>
            <a:pPr/>
            <a:r>
              <a:t>And run kitchen converge.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p>
            <a:pPr/>
            <a:r>
              <a:t>Listen we have not known each other long.  In the short time that we have I have created and destroyed many machines and containers.  But I want to tell you this story about this place I worked.  There were machines that had been around for a decade at they were named after the Rat Pack.  You know Frank, Dean, Sammy the whole crew.  They were hand built by many different engineers over the course of many years.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Over time you develop a relationship with “Frank”.  He really has a personality.  You have good times, bad times and some whisky.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In a situation like this no one wants to be the one that kills Frank.</a:t>
            </a:r>
          </a:p>
          <a:p>
            <a:pPr/>
          </a:p>
          <a:p>
            <a:pPr/>
            <a:r>
              <a:rPr u="sng">
                <a:hlinkClick r:id="rId3" invalidUrl="" action="" tgtFrame="" tooltip="" history="1" highlightClick="0" endSnd="0"/>
              </a:rPr>
              <a:t>http://www.imdb.com/title/tt0582157/?ref_=adv_li_tt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I want to destroy that image I just created because it is costing money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Puppet Manifests, Ansible Playbooks, Salt (is it state files?)  The salt provisioner likely needs some more work if you are interested in contributing. However the kitchen and ansible provisioners from neilturner seem to remain fairly active.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So spinning up a machine is great, but what if you could spin up your entire infrastructure this way.  Meaning your security groups, your networking all the fun bits.</a:t>
            </a:r>
          </a:p>
          <a:p>
            <a:pPr/>
          </a:p>
          <a:p>
            <a:pPr/>
            <a:r>
              <a:t>There is also a very active project that I have been watching from New Context that allows you to bring up a terraform stack in the context of test kitchen.  It has been maintained well by Aaron Lane and there is a great talk from DevOpsDays Chicago last year where Nell Shamrell-Harrington explains how she used it to help refactor her infrastructure.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If you haven’t made the jump to Terraform and are still doing CloudFormation Templates, again we turn to Neil Turner.  This project is not as popular as his Ansible or Puppet projects.  Likely because Cloud Formation is a great spec but hard to work with as a human and needs a wrapper like Terraform.  I will note that it has gotten better in the last year with the addition of support for yaml.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 have attempted to create an experience where if you would like to follow along with the slides or recreate anything that I am about to show you, you can easily do so by cloning this test project.  All commands from this presentation should be copy and pastable.  I tweeted this link.  My twitter handle should be available at the bottom of each slide so you can easily get to it.  Personally I leave awesome conferences such as this one with the thought, I should spend time learning that thing that person showed me… but then when is there time to start from scratch?</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Inspec provides us behavior driven development for our machines and infrastructure.</a:t>
            </a:r>
          </a:p>
          <a:p>
            <a:pPr/>
            <a:r>
              <a:t>So if you are used to rspec, cucumber, jbehave, easyb or other BDD frameworks, then you like know what I mean.  If you are not then that is no worries we are about to go over it.</a:t>
            </a:r>
          </a:p>
          <a:p>
            <a:pPr/>
          </a:p>
          <a:p>
            <a:pPr/>
            <a:r>
              <a:t>The resources are awesome and fairly comprehensive for the things that you regularly do when configuring a machine for use.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sldImg"/>
          </p:nvPr>
        </p:nvSpPr>
        <p:spPr>
          <a:prstGeom prst="rect">
            <a:avLst/>
          </a:prstGeom>
        </p:spPr>
        <p:txBody>
          <a:bodyPr/>
          <a:lstStyle/>
          <a:p>
            <a:pPr/>
          </a:p>
        </p:txBody>
      </p:sp>
      <p:sp>
        <p:nvSpPr>
          <p:cNvPr id="517" name="Shape 517"/>
          <p:cNvSpPr/>
          <p:nvPr>
            <p:ph type="body" sz="quarter" idx="1"/>
          </p:nvPr>
        </p:nvSpPr>
        <p:spPr>
          <a:prstGeom prst="rect">
            <a:avLst/>
          </a:prstGeom>
        </p:spPr>
        <p:txBody>
          <a:bodyPr/>
          <a:lstStyle/>
          <a:p>
            <a:pPr/>
            <a:r>
              <a:t>I am going to go back to verify against our docker container because it was the fastest.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p>
            <a:pPr/>
            <a:r>
              <a:t>If you have taken a class on Chef or Puppet then maybe you have heard of the Trinity of Config Management.</a:t>
            </a:r>
          </a:p>
          <a:p>
            <a:pPr/>
          </a:p>
          <a:p>
            <a:pPr/>
            <a:r>
              <a:t>I don’t say Holy Trinity, I say Trinity…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r>
              <a:t>Cause Trinity is freaking awesome</a:t>
            </a:r>
          </a:p>
          <a:p>
            <a:pPr/>
          </a:p>
          <a:p>
            <a:pPr/>
            <a:r>
              <a:t>I could watch that all day.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Here is me doing the whole Matrix thing.  My hair was shorter then…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p>
            <a:pPr/>
            <a:r>
              <a:t>I love rspec because of how readable it is in general.  With Inspec we now have these resources that make this even easier.  So instead of running some command like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Shape 548"/>
          <p:cNvSpPr/>
          <p:nvPr>
            <p:ph type="sldImg"/>
          </p:nvPr>
        </p:nvSpPr>
        <p:spPr>
          <a:prstGeom prst="rect">
            <a:avLst/>
          </a:prstGeom>
        </p:spPr>
        <p:txBody>
          <a:bodyPr/>
          <a:lstStyle/>
          <a:p>
            <a:pPr/>
          </a:p>
        </p:txBody>
      </p:sp>
      <p:sp>
        <p:nvSpPr>
          <p:cNvPr id="549" name="Shape 549"/>
          <p:cNvSpPr/>
          <p:nvPr>
            <p:ph type="body" sz="quarter" idx="1"/>
          </p:nvPr>
        </p:nvSpPr>
        <p:spPr>
          <a:prstGeom prst="rect">
            <a:avLst/>
          </a:prstGeom>
        </p:spPr>
        <p:txBody>
          <a:bodyPr/>
          <a:lstStyle/>
          <a:p>
            <a:pPr/>
            <a:r>
              <a:t>Here I am describing the service that should be installed and running.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5" name="Shape 555"/>
          <p:cNvSpPr/>
          <p:nvPr>
            <p:ph type="sldImg"/>
          </p:nvPr>
        </p:nvSpPr>
        <p:spPr>
          <a:prstGeom prst="rect">
            <a:avLst/>
          </a:prstGeom>
        </p:spPr>
        <p:txBody>
          <a:bodyPr/>
          <a:lstStyle/>
          <a:p>
            <a:pPr/>
          </a:p>
        </p:txBody>
      </p:sp>
      <p:sp>
        <p:nvSpPr>
          <p:cNvPr id="556" name="Shape 556"/>
          <p:cNvSpPr/>
          <p:nvPr>
            <p:ph type="body" sz="quarter" idx="1"/>
          </p:nvPr>
        </p:nvSpPr>
        <p:spPr>
          <a:prstGeom prst="rect">
            <a:avLst/>
          </a:prstGeom>
        </p:spPr>
        <p:txBody>
          <a:bodyPr/>
          <a:lstStyle/>
          <a:p>
            <a:pPr/>
            <a:r>
              <a:t>There are resources for some common specific things such as the apache configuration file.</a:t>
            </a:r>
          </a:p>
          <a:p>
            <a:pPr/>
          </a:p>
          <a:p>
            <a:pPr/>
            <a:r>
              <a:t>However more often than not I use the simple file resource to test specific things about a configuration file.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a:p>
        </p:txBody>
      </p:sp>
      <p:sp>
        <p:nvSpPr>
          <p:cNvPr id="563" name="Shape 563"/>
          <p:cNvSpPr/>
          <p:nvPr>
            <p:ph type="body" sz="quarter" idx="1"/>
          </p:nvPr>
        </p:nvSpPr>
        <p:spPr>
          <a:prstGeom prst="rect">
            <a:avLst/>
          </a:prstGeom>
        </p:spPr>
        <p:txBody>
          <a:bodyPr/>
          <a:lstStyle/>
          <a:p>
            <a:pPr/>
            <a:r>
              <a:t>Some times the tests will be slightly different for one OS to the next.  As you may know the apache package is called ‘apache2’ on debian systems, it is called ‘httpd’ on Redhat like systems.  Inspec allows you to simply </a:t>
            </a:r>
          </a:p>
          <a:p>
            <a:pPr/>
          </a:p>
          <a:p>
            <a:pPr/>
            <a:r>
              <a:t>So for ruby/rails development I have been trying to follow </a:t>
            </a:r>
            <a:r>
              <a:rPr u="sng">
                <a:hlinkClick r:id="rId3" invalidUrl="" action="" tgtFrame="" tooltip="" history="1" highlightClick="0" endSnd="0"/>
              </a:rPr>
              <a:t>http://betterspecs.org/</a:t>
            </a:r>
            <a:r>
              <a:t> which states that you should use the expect syntax over the should syntax.  However they did a survey at Chef Compliance and most people were still using the should syntax so they have stuck with this for the examples.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p>
            <a:pPr/>
            <a:r>
              <a:t>Part of the reason they site for sticking with it is the blocking of the output like this.  Which I have to admit looks pretty darn slick.  You don’t have to be the deep expert on the entire stack to see where the issue is.  Once you put this into your continuous integration or continuous deployment system, now anyone on the team can see the issue in plain english.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Today I’m going to show you how to actually do some things with a few of my favorite tools Test-Kitchen and Inspec.  </a:t>
            </a:r>
          </a:p>
          <a:p>
            <a:pPr/>
            <a:r>
              <a:t>Test-Kitchen was reimagined 2013 by Fletcher Nichol who now works at Chef.</a:t>
            </a:r>
          </a:p>
          <a:p>
            <a:pPr/>
            <a:r>
              <a:t>I’m going to attempt to do live demos… because hey it will be entertaining for you if I fail.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p>
            <a:pPr/>
            <a:r>
              <a:t>Whether or not you have checked out dev-sec.io I highly recommend it.  It was created by a company originally called VulcanoSec by Dominick Richter and Christoph Hartman in Germany.  It became part of the Chef family last year and many of their ideas are being integrated into the Chef Enterprise Tool called Compliance.  However there is a lot to dig into on the open source side.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r>
              <a:t>There are some ready maid open source profiles from some wicked smart security dudes that you can apply to your image in seconds.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So this part is not necessarily clear in the documentation and the way that the supermarket URLs are laid out.  But you have to take the user then the name of the profile and add that in.</a:t>
            </a:r>
          </a:p>
          <a:p>
            <a:pPr/>
          </a:p>
          <a:p>
            <a:pPr/>
            <a:r>
              <a:t>Certainly you can check the docs and you can add a local file, a github url, etc. and pull these profiles from there.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3" name="Shape 603"/>
          <p:cNvSpPr/>
          <p:nvPr>
            <p:ph type="sldImg"/>
          </p:nvPr>
        </p:nvSpPr>
        <p:spPr>
          <a:prstGeom prst="rect">
            <a:avLst/>
          </a:prstGeom>
        </p:spPr>
        <p:txBody>
          <a:bodyPr/>
          <a:lstStyle/>
          <a:p>
            <a:pPr/>
          </a:p>
        </p:txBody>
      </p:sp>
      <p:sp>
        <p:nvSpPr>
          <p:cNvPr id="604" name="Shape 604"/>
          <p:cNvSpPr/>
          <p:nvPr>
            <p:ph type="body" sz="quarter" idx="1"/>
          </p:nvPr>
        </p:nvSpPr>
        <p:spPr>
          <a:prstGeom prst="rect">
            <a:avLst/>
          </a:prstGeom>
        </p:spPr>
        <p:txBody>
          <a:bodyPr/>
          <a:lstStyle/>
          <a:p>
            <a:pPr/>
            <a:r>
              <a:t>Here I applied the linux-baseline on a docker container so I would get some failures.  This runs in less than a minute.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Great part about dev-sec.io is that there is a corresponding Chef cookbook, Puppet module and Ansible role to be bring you up to compliance.  Don’t agree with all of the tests or configurations, that’s cool it is open source, you can fork it and take the one’s you do agree with.</a:t>
            </a:r>
          </a:p>
          <a:p>
            <a:pPr/>
          </a:p>
          <a:p>
            <a:pPr/>
            <a:r>
              <a:t>Most of the recommendations come from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a:r>
              <a:t>Most of the rules come from the CIS so this is a great way to show compliance.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p>
            <a:pPr/>
            <a:r>
              <a:t>For those of you who are like.  I am devops enlightened.  I no longer use VM’s only docker, and I do not run Configuration Management inside of docker, I use Packer to run Configuration Management to create my docker images then I run those on Kubernetes… Cool… you can still use this methodology and likely have security concerns you want to check in your CI/CD process.</a:t>
            </a:r>
          </a:p>
          <a:p>
            <a:pPr/>
            <a:r>
              <a:t>Simply use a provisioner of shell and define the image you would like</a:t>
            </a:r>
          </a:p>
          <a:p>
            <a:pPr/>
            <a:r>
              <a:t>Our buddies at dev-sec.io even have a CIS docker-benchmark they are working on.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a:r>
              <a:t>Note that this is so new (Inspect 1.21.0 came out last week) that you might have to hack in the version, which will break the inspec binary.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 name="Shape 639"/>
          <p:cNvSpPr/>
          <p:nvPr>
            <p:ph type="sldImg"/>
          </p:nvPr>
        </p:nvSpPr>
        <p:spPr>
          <a:prstGeom prst="rect">
            <a:avLst/>
          </a:prstGeom>
        </p:spPr>
        <p:txBody>
          <a:bodyPr/>
          <a:lstStyle/>
          <a:p>
            <a:pPr/>
          </a:p>
        </p:txBody>
      </p:sp>
      <p:sp>
        <p:nvSpPr>
          <p:cNvPr id="640" name="Shape 640"/>
          <p:cNvSpPr/>
          <p:nvPr>
            <p:ph type="body" sz="quarter" idx="1"/>
          </p:nvPr>
        </p:nvSpPr>
        <p:spPr>
          <a:prstGeom prst="rect">
            <a:avLst/>
          </a:prstGeom>
        </p:spPr>
        <p:txBody>
          <a:bodyPr/>
          <a:lstStyle/>
          <a:p>
            <a:pPr/>
            <a:r>
              <a:t>The example project that I have been using all day is actually built in travis.ci.</a:t>
            </a:r>
          </a:p>
          <a:p>
            <a:pPr/>
          </a:p>
          <a:p>
            <a:pPr/>
            <a:r>
              <a:t>I have done this in Jenkins in the past using vagrant and docker drivers.  I have yet to setup the AWS driver, but I imagine this is simple enough.</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sldImg"/>
          </p:nvPr>
        </p:nvSpPr>
        <p:spPr>
          <a:prstGeom prst="rect">
            <a:avLst/>
          </a:prstGeom>
        </p:spPr>
        <p:txBody>
          <a:bodyPr/>
          <a:lstStyle/>
          <a:p>
            <a:pPr/>
          </a:p>
        </p:txBody>
      </p:sp>
      <p:sp>
        <p:nvSpPr>
          <p:cNvPr id="649" name="Shape 649"/>
          <p:cNvSpPr/>
          <p:nvPr>
            <p:ph type="body" sz="quarter" idx="1"/>
          </p:nvPr>
        </p:nvSpPr>
        <p:spPr>
          <a:prstGeom prst="rect">
            <a:avLst/>
          </a:prstGeom>
        </p:spPr>
        <p:txBody>
          <a:bodyPr/>
          <a:lstStyle/>
          <a:p>
            <a:pPr/>
            <a:r>
              <a:t>Kitchen dokken is a creation of Sean O’Meara at Chef.  It is more chef specific than Kitchen Docker which I showed previously.  Just a couple weeks ago Tim Smith a Community Chef Engineer did a video on the chef blog about how to set this up.</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We need to start with what Test Kitchen is.  Put simply, it is a harness that allows you to create machines quickly, test the configuration that you have then throw them away.  And by quickly I am talking about several minutes to less than a minute.  Let me repeat that the software we are looking at today will allow you to test the entire setup of a machine from scratch to your full stack in seconds or minutes.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ph type="sldImg"/>
          </p:nvPr>
        </p:nvSpPr>
        <p:spPr>
          <a:prstGeom prst="rect">
            <a:avLst/>
          </a:prstGeom>
        </p:spPr>
        <p:txBody>
          <a:bodyPr/>
          <a:lstStyle/>
          <a:p>
            <a:pPr/>
          </a:p>
        </p:txBody>
      </p:sp>
      <p:sp>
        <p:nvSpPr>
          <p:cNvPr id="654" name="Shape 654"/>
          <p:cNvSpPr/>
          <p:nvPr>
            <p:ph type="body" sz="quarter" idx="1"/>
          </p:nvPr>
        </p:nvSpPr>
        <p:spPr>
          <a:prstGeom prst="rect">
            <a:avLst/>
          </a:prstGeom>
        </p:spPr>
        <p:txBody>
          <a:bodyPr/>
          <a:lstStyle/>
          <a:p>
            <a:pPr/>
            <a:r>
              <a:t>To get to the Travis link simply click on the build button in github from the link I tweeted out.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a:pPr/>
          </a:p>
        </p:txBody>
      </p:sp>
      <p:sp>
        <p:nvSpPr>
          <p:cNvPr id="676" name="Shape 676"/>
          <p:cNvSpPr/>
          <p:nvPr>
            <p:ph type="body" sz="quarter" idx="1"/>
          </p:nvPr>
        </p:nvSpPr>
        <p:spPr>
          <a:prstGeom prst="rect">
            <a:avLst/>
          </a:prstGeom>
        </p:spPr>
        <p:txBody>
          <a:bodyPr/>
          <a:lstStyle/>
          <a:p>
            <a:pPr/>
            <a:r>
              <a:t>So in conclusion, I hope you see the benefit of this harness and it’s line of thinking.  Testing this way has saved me a ton of time.</a:t>
            </a:r>
          </a:p>
          <a:p>
            <a:pPr/>
          </a:p>
          <a:p>
            <a:pPr/>
            <a:r>
              <a:t>If you try out any of the things here and they don’t work feel free to log and issue to the repo that I tweeted out and we can work through it together.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Shape 680"/>
          <p:cNvSpPr/>
          <p:nvPr>
            <p:ph type="sldImg"/>
          </p:nvPr>
        </p:nvSpPr>
        <p:spPr>
          <a:prstGeom prst="rect">
            <a:avLst/>
          </a:prstGeom>
        </p:spPr>
        <p:txBody>
          <a:bodyPr/>
          <a:lstStyle/>
          <a:p>
            <a:pPr/>
          </a:p>
        </p:txBody>
      </p:sp>
      <p:sp>
        <p:nvSpPr>
          <p:cNvPr id="681" name="Shape 681"/>
          <p:cNvSpPr/>
          <p:nvPr>
            <p:ph type="body" sz="quarter" idx="1"/>
          </p:nvPr>
        </p:nvSpPr>
        <p:spPr>
          <a:prstGeom prst="rect">
            <a:avLst/>
          </a:prstGeom>
        </p:spPr>
        <p:txBody>
          <a:bodyPr/>
          <a:lstStyle/>
          <a:p>
            <a:pPr/>
            <a:r>
              <a:t>Consider this page to be like a credits page on a show or a movie.  Open source is awesome because people like these people work hard and put awesome things out there.  One person I did not mention in the course of the talk is Mitchell Hashimoto who was the creator of Vagrant that set pretty much all of this in motion.  Since then many other great command line UX tools have come out of Hashicorp including Packer and Terraform that I mentioned.</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Please do give the organizers feedback on the things you are seeing throughout the day.  They are looking to learn and continuously improve.  Your feedback is important to that improvement.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Let me put that into perspective compared to where I was at as a developer only a few years ago.  If I was looking to acquire a VM in 2013 (which was the year I was introduced to test-kitchen) in a Enterprise environment I was looking at roughly a 3 month wait.  We did have a self-service On-Prem VMWare Cloud however it was brittle, changes to images were not really allowed.  Sure you could log an issue, but likely it would not be prioritized.  Basically there was a bottle neck so bad that we configuration of machines was almost always manual.  We used Chef, but it was for long running virtual machines that were initially configured by hand.  A machine you received 3 months ago may not match a machine that you received today.  Test-kitchen was a game changer.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As you are going to see, test-kitchen is quite versatile.  </a:t>
            </a:r>
          </a:p>
          <a:p>
            <a:pPr/>
            <a:r>
              <a:t>There are drivers for all types of machines/containers from Vagrant and Docker to All your favorite cloud providers.  List…</a:t>
            </a:r>
          </a:p>
          <a:p>
            <a:pPr/>
            <a:r>
              <a:t>There are provisioners for all of your favorite Configuration Management Tools. List…</a:t>
            </a:r>
          </a:p>
          <a:p>
            <a:pPr/>
            <a:r>
              <a:t>It is going to work with Windows, or common Linux Distros.</a:t>
            </a:r>
          </a:p>
          <a:p>
            <a:pPr/>
            <a:r>
              <a:t>It will allow you to test the resultant machines with Inspec, ServerSpec, Pester PowerShell, BATS and others.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The easiest way to get Test-Kitchen is to install the ChefDK.</a:t>
            </a:r>
          </a:p>
          <a:p>
            <a:pPr/>
            <a:r>
              <a:t>Even if you don’t use Chef.</a:t>
            </a:r>
          </a:p>
          <a:p>
            <a:pPr/>
            <a:r>
              <a:t>This package has everything set up for installing Ruby and configuring everything so you can just go.</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spTree>
      <p:nvGrpSpPr>
        <p:cNvPr id="1" name=""/>
        <p:cNvGrpSpPr/>
        <p:nvPr/>
      </p:nvGrpSpPr>
      <p:grpSpPr>
        <a:xfrm>
          <a:off x="0" y="0"/>
          <a:ext cx="0" cy="0"/>
          <a:chOff x="0" y="0"/>
          <a:chExt cx="0" cy="0"/>
        </a:xfrm>
      </p:grpSpPr>
      <p:sp>
        <p:nvSpPr>
          <p:cNvPr id="12" name="Shape 12"/>
          <p:cNvSpPr/>
          <p:nvPr>
            <p:ph type="title"/>
          </p:nvPr>
        </p:nvSpPr>
        <p:spPr>
          <a:xfrm>
            <a:off x="1778000" y="2298700"/>
            <a:ext cx="20828000" cy="4648200"/>
          </a:xfrm>
          <a:prstGeom prst="rect">
            <a:avLst/>
          </a:prstGeom>
        </p:spPr>
        <p:txBody>
          <a:bodyPr anchor="b"/>
          <a:lstStyle/>
          <a:p>
            <a:pPr/>
            <a:r>
              <a:t>Title Text</a:t>
            </a:r>
          </a:p>
        </p:txBody>
      </p:sp>
      <p:sp>
        <p:nvSpPr>
          <p:cNvPr id="13" name="Shape 13"/>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4" name="Shape 1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94" name="Shape 94"/>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5" name="Shape 95"/>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a:r>
              <a:t>“Type a quote here.” </a:t>
            </a:r>
          </a:p>
        </p:txBody>
      </p:sp>
      <p:sp>
        <p:nvSpPr>
          <p:cNvPr id="96" name="Shape 9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03" name="Shape 103"/>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4" name="Shape 1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1" name="Shape 1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18" name="Shape 118"/>
          <p:cNvSpPr/>
          <p:nvPr>
            <p:ph type="title"/>
          </p:nvPr>
        </p:nvSpPr>
        <p:spPr>
          <a:xfrm>
            <a:off x="4387453" y="625078"/>
            <a:ext cx="15609094" cy="3036094"/>
          </a:xfrm>
          <a:prstGeom prst="rect">
            <a:avLst/>
          </a:prstGeom>
        </p:spPr>
        <p:txBody>
          <a:bodyPr lIns="71437" tIns="71437" rIns="71437" bIns="71437"/>
          <a:lstStyle>
            <a:lvl1pPr defTabSz="821531"/>
          </a:lstStyle>
          <a:p>
            <a:pPr/>
            <a:r>
              <a:t>Title Text</a:t>
            </a:r>
          </a:p>
        </p:txBody>
      </p:sp>
      <p:sp>
        <p:nvSpPr>
          <p:cNvPr id="119" name="Shape 119"/>
          <p:cNvSpPr/>
          <p:nvPr>
            <p:ph type="body" idx="1"/>
          </p:nvPr>
        </p:nvSpPr>
        <p:spPr>
          <a:xfrm>
            <a:off x="4387453" y="3661171"/>
            <a:ext cx="15609094" cy="8840392"/>
          </a:xfrm>
          <a:prstGeom prst="rect">
            <a:avLst/>
          </a:prstGeom>
        </p:spPr>
        <p:txBody>
          <a:bodyPr lIns="71437" tIns="71437" rIns="71437" bIns="71437"/>
          <a:lstStyle>
            <a:lvl1pPr marL="617361" indent="-617361" defTabSz="821531">
              <a:defRPr sz="5000"/>
            </a:lvl1pPr>
            <a:lvl2pPr marL="1061861" indent="-617361" defTabSz="821531">
              <a:defRPr sz="5000"/>
            </a:lvl2pPr>
            <a:lvl3pPr marL="1506361" indent="-617361" defTabSz="821531">
              <a:defRPr sz="5000"/>
            </a:lvl3pPr>
            <a:lvl4pPr marL="1950861" indent="-617361" defTabSz="821531">
              <a:defRPr sz="5000"/>
            </a:lvl4pPr>
            <a:lvl5pPr marL="2395361" indent="-617361" defTabSz="821531">
              <a:defRPr sz="5000"/>
            </a:lvl5pPr>
          </a:lstStyle>
          <a:p>
            <a:pPr/>
            <a:r>
              <a:t>Body Level One</a:t>
            </a:r>
          </a:p>
          <a:p>
            <a:pPr lvl="1"/>
            <a:r>
              <a:t>Body Level Two</a:t>
            </a:r>
          </a:p>
          <a:p>
            <a:pPr lvl="2"/>
            <a:r>
              <a:t>Body Level Three</a:t>
            </a:r>
          </a:p>
          <a:p>
            <a:pPr lvl="3"/>
            <a:r>
              <a:t>Body Level Four</a:t>
            </a:r>
          </a:p>
          <a:p>
            <a:pPr lvl="4"/>
            <a:r>
              <a:t>Body Level Five</a:t>
            </a:r>
          </a:p>
        </p:txBody>
      </p:sp>
      <p:sp>
        <p:nvSpPr>
          <p:cNvPr id="120" name="Shape 120"/>
          <p:cNvSpPr/>
          <p:nvPr>
            <p:ph type="sldNum" sz="quarter" idx="2"/>
          </p:nvPr>
        </p:nvSpPr>
        <p:spPr>
          <a:xfrm>
            <a:off x="11935814" y="13010554"/>
            <a:ext cx="494513" cy="511176"/>
          </a:xfrm>
          <a:prstGeom prst="rect">
            <a:avLst/>
          </a:prstGeom>
        </p:spPr>
        <p:txBody>
          <a:bodyPr lIns="71437" tIns="71437" rIns="71437" bIns="71437"/>
          <a:lstStyle>
            <a:lvl1pP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27" name="Shape 127"/>
          <p:cNvSpPr/>
          <p:nvPr>
            <p:ph type="title"/>
          </p:nvPr>
        </p:nvSpPr>
        <p:spPr>
          <a:xfrm>
            <a:off x="3048000" y="2244725"/>
            <a:ext cx="18288000" cy="4775201"/>
          </a:xfrm>
          <a:prstGeom prst="rect">
            <a:avLst/>
          </a:prstGeom>
        </p:spPr>
        <p:txBody>
          <a:bodyPr lIns="91439" tIns="91439" rIns="91439" bIns="91439" anchor="b"/>
          <a:lstStyle>
            <a:lvl1pPr defTabSz="1828800">
              <a:lnSpc>
                <a:spcPct val="90000"/>
              </a:lnSpc>
              <a:defRPr sz="12000">
                <a:latin typeface="Calibri Light"/>
                <a:ea typeface="Calibri Light"/>
                <a:cs typeface="Calibri Light"/>
                <a:sym typeface="Calibri Light"/>
              </a:defRPr>
            </a:lvl1pPr>
          </a:lstStyle>
          <a:p>
            <a:pPr/>
            <a:r>
              <a:t>Title Text</a:t>
            </a:r>
          </a:p>
        </p:txBody>
      </p:sp>
      <p:sp>
        <p:nvSpPr>
          <p:cNvPr id="128" name="Shape 128"/>
          <p:cNvSpPr/>
          <p:nvPr>
            <p:ph type="body" sz="quarter" idx="1"/>
          </p:nvPr>
        </p:nvSpPr>
        <p:spPr>
          <a:xfrm>
            <a:off x="3048000" y="7204075"/>
            <a:ext cx="18288000" cy="3311525"/>
          </a:xfrm>
          <a:prstGeom prst="rect">
            <a:avLst/>
          </a:prstGeom>
        </p:spPr>
        <p:txBody>
          <a:bodyPr lIns="91439" tIns="91439" rIns="91439" bIns="91439" anchor="t"/>
          <a:lstStyle>
            <a:lvl1pPr marL="0" indent="0" algn="ctr" defTabSz="1828800">
              <a:lnSpc>
                <a:spcPct val="90000"/>
              </a:lnSpc>
              <a:spcBef>
                <a:spcPts val="2000"/>
              </a:spcBef>
              <a:buSzTx/>
              <a:buNone/>
              <a:defRPr sz="4800">
                <a:latin typeface="Calibri"/>
                <a:ea typeface="Calibri"/>
                <a:cs typeface="Calibri"/>
                <a:sym typeface="Calibri"/>
              </a:defRPr>
            </a:lvl1pPr>
            <a:lvl2pPr marL="0" indent="457200" algn="ctr" defTabSz="1828800">
              <a:lnSpc>
                <a:spcPct val="90000"/>
              </a:lnSpc>
              <a:spcBef>
                <a:spcPts val="2000"/>
              </a:spcBef>
              <a:buSzTx/>
              <a:buNone/>
              <a:defRPr sz="4800">
                <a:latin typeface="Calibri"/>
                <a:ea typeface="Calibri"/>
                <a:cs typeface="Calibri"/>
                <a:sym typeface="Calibri"/>
              </a:defRPr>
            </a:lvl2pPr>
            <a:lvl3pPr marL="0" indent="914400" algn="ctr" defTabSz="1828800">
              <a:lnSpc>
                <a:spcPct val="90000"/>
              </a:lnSpc>
              <a:spcBef>
                <a:spcPts val="2000"/>
              </a:spcBef>
              <a:buSzTx/>
              <a:buNone/>
              <a:defRPr sz="4800">
                <a:latin typeface="Calibri"/>
                <a:ea typeface="Calibri"/>
                <a:cs typeface="Calibri"/>
                <a:sym typeface="Calibri"/>
              </a:defRPr>
            </a:lvl3pPr>
            <a:lvl4pPr marL="0" indent="1371600" algn="ctr" defTabSz="1828800">
              <a:lnSpc>
                <a:spcPct val="90000"/>
              </a:lnSpc>
              <a:spcBef>
                <a:spcPts val="2000"/>
              </a:spcBef>
              <a:buSzTx/>
              <a:buNone/>
              <a:defRPr sz="4800">
                <a:latin typeface="Calibri"/>
                <a:ea typeface="Calibri"/>
                <a:cs typeface="Calibri"/>
                <a:sym typeface="Calibri"/>
              </a:defRPr>
            </a:lvl4pPr>
            <a:lvl5pPr marL="0" indent="1828800" algn="ctr" defTabSz="1828800">
              <a:lnSpc>
                <a:spcPct val="90000"/>
              </a:lnSpc>
              <a:spcBef>
                <a:spcPts val="2000"/>
              </a:spcBef>
              <a:buSzTx/>
              <a:buNone/>
              <a:defRPr sz="4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22203052" y="12802235"/>
            <a:ext cx="504548" cy="5511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1" name="Shape 21"/>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2" name="Shape 22"/>
          <p:cNvSpPr/>
          <p:nvPr>
            <p:ph type="title"/>
          </p:nvPr>
        </p:nvSpPr>
        <p:spPr>
          <a:xfrm>
            <a:off x="635000" y="9448800"/>
            <a:ext cx="23114000" cy="2006600"/>
          </a:xfrm>
          <a:prstGeom prst="rect">
            <a:avLst/>
          </a:prstGeom>
        </p:spPr>
        <p:txBody>
          <a:bodyPr anchor="b"/>
          <a:lstStyle/>
          <a:p>
            <a:pPr/>
            <a:r>
              <a:t>Title Text</a:t>
            </a:r>
          </a:p>
        </p:txBody>
      </p:sp>
      <p:sp>
        <p:nvSpPr>
          <p:cNvPr id="23" name="Shape 23"/>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4" name="Shape 2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31" name="Shape 31"/>
          <p:cNvSpPr/>
          <p:nvPr>
            <p:ph type="title"/>
          </p:nvPr>
        </p:nvSpPr>
        <p:spPr>
          <a:xfrm>
            <a:off x="1778000" y="4533900"/>
            <a:ext cx="20828000" cy="4648200"/>
          </a:xfrm>
          <a:prstGeom prst="rect">
            <a:avLst/>
          </a:prstGeom>
        </p:spPr>
        <p:txBody>
          <a:bodyPr/>
          <a:lstStyle/>
          <a:p>
            <a:pPr/>
            <a:r>
              <a:t>Title Text</a:t>
            </a:r>
          </a:p>
        </p:txBody>
      </p:sp>
      <p:sp>
        <p:nvSpPr>
          <p:cNvPr id="32" name="Shape 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39" name="Shape 39"/>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40" name="Shape 40"/>
          <p:cNvSpPr/>
          <p:nvPr>
            <p:ph type="title"/>
          </p:nvPr>
        </p:nvSpPr>
        <p:spPr>
          <a:xfrm>
            <a:off x="1651000" y="1104900"/>
            <a:ext cx="10223500" cy="5613400"/>
          </a:xfrm>
          <a:prstGeom prst="rect">
            <a:avLst/>
          </a:prstGeom>
        </p:spPr>
        <p:txBody>
          <a:bodyPr anchor="b"/>
          <a:lstStyle>
            <a:lvl1pPr>
              <a:defRPr sz="8400"/>
            </a:lvl1pPr>
          </a:lstStyle>
          <a:p>
            <a:pPr/>
            <a:r>
              <a:t>Title Text</a:t>
            </a:r>
          </a:p>
        </p:txBody>
      </p:sp>
      <p:sp>
        <p:nvSpPr>
          <p:cNvPr id="41" name="Shape 4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2" name="Shape 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9" name="Shape 49"/>
          <p:cNvSpPr/>
          <p:nvPr>
            <p:ph type="title"/>
          </p:nvPr>
        </p:nvSpPr>
        <p:spPr>
          <a:prstGeom prst="rect">
            <a:avLst/>
          </a:prstGeom>
        </p:spPr>
        <p:txBody>
          <a:bodyPr/>
          <a:lstStyle/>
          <a:p>
            <a:pPr/>
            <a:r>
              <a:t>Title Text</a:t>
            </a:r>
          </a:p>
        </p:txBody>
      </p:sp>
      <p:sp>
        <p:nvSpPr>
          <p:cNvPr id="50" name="Shape 5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p>
            <a:pPr/>
            <a:r>
              <a:t>Title Text</a:t>
            </a:r>
          </a:p>
        </p:txBody>
      </p:sp>
      <p:sp>
        <p:nvSpPr>
          <p:cNvPr id="58" name="Shape 58"/>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66" name="Shape 66"/>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7" name="Shape 67"/>
          <p:cNvSpPr/>
          <p:nvPr>
            <p:ph type="title"/>
          </p:nvPr>
        </p:nvSpPr>
        <p:spPr>
          <a:prstGeom prst="rect">
            <a:avLst/>
          </a:prstGeom>
        </p:spPr>
        <p:txBody>
          <a:bodyPr/>
          <a:lstStyle/>
          <a:p>
            <a:pPr/>
            <a:r>
              <a:t>Title Text</a:t>
            </a:r>
          </a:p>
        </p:txBody>
      </p:sp>
      <p:sp>
        <p:nvSpPr>
          <p:cNvPr id="68" name="Shape 68"/>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Body Level One</a:t>
            </a:r>
          </a:p>
          <a:p>
            <a:pPr lvl="1"/>
            <a:r>
              <a:t>Body Level Two</a:t>
            </a:r>
          </a:p>
          <a:p>
            <a:pPr lvl="2"/>
            <a:r>
              <a:t>Body Level Three</a:t>
            </a:r>
          </a:p>
          <a:p>
            <a:pPr lvl="3"/>
            <a:r>
              <a:t>Body Level Four</a:t>
            </a:r>
          </a:p>
          <a:p>
            <a:pPr lvl="4"/>
            <a:r>
              <a:t>Body Level Five</a:t>
            </a:r>
          </a:p>
        </p:txBody>
      </p:sp>
      <p:sp>
        <p:nvSpPr>
          <p:cNvPr id="69" name="Shape 6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76" name="Shape 76"/>
          <p:cNvSpPr/>
          <p:nvPr>
            <p:ph type="body" idx="1"/>
          </p:nvPr>
        </p:nvSpPr>
        <p:spPr>
          <a:xfrm>
            <a:off x="1689100" y="1778000"/>
            <a:ext cx="210058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Shape 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84" name="Shape 84"/>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5" name="Shape 85"/>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6" name="Shape 86"/>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7" name="Shape 8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nvSpPr>
        <p:spPr>
          <a:xfrm>
            <a:off x="21571267" y="12807949"/>
            <a:ext cx="270446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@ablythe</a:t>
            </a:r>
          </a:p>
        </p:txBody>
      </p:sp>
      <p:sp>
        <p:nvSpPr>
          <p:cNvPr id="4" name="Shape 4"/>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hape 5"/>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developer.microsoft.com/en-us/microsoft-edge/tools/vms/" TargetMode="External"/><Relationship Id="rId4" Type="http://schemas.openxmlformats.org/officeDocument/2006/relationships/hyperlink" Target="https://atlas.hashicorp.com/mwrock" TargetMode="External"/><Relationship Id="rId5" Type="http://schemas.openxmlformats.org/officeDocument/2006/relationships/hyperlink" Target="https://github.com/joefitzgerald/packer-windows" TargetMode="External"/><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192.168.34.36" TargetMode="External"/><Relationship Id="rId4" Type="http://schemas.openxmlformats.org/officeDocument/2006/relationships/image" Target="../media/image4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5.tif"/><Relationship Id="rId8" Type="http://schemas.openxmlformats.org/officeDocument/2006/relationships/image" Target="../media/image6.tif"/><Relationship Id="rId9" Type="http://schemas.openxmlformats.org/officeDocument/2006/relationships/image" Target="../media/image7.tif"/><Relationship Id="rId10" Type="http://schemas.openxmlformats.org/officeDocument/2006/relationships/image" Target="../media/image8.tif"/><Relationship Id="rId11" Type="http://schemas.openxmlformats.org/officeDocument/2006/relationships/image" Target="../media/image9.tif"/><Relationship Id="rId12" Type="http://schemas.openxmlformats.org/officeDocument/2006/relationships/image" Target="../media/image10.tif"/><Relationship Id="rId13" Type="http://schemas.openxmlformats.org/officeDocument/2006/relationships/image" Target="../media/image11.tif"/><Relationship Id="rId14" Type="http://schemas.openxmlformats.org/officeDocument/2006/relationships/image" Target="../media/image12.tif"/><Relationship Id="rId15"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4.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 Id="rId3" Type="http://schemas.openxmlformats.org/officeDocument/2006/relationships/hyperlink" Target="http://192.168.34.34" TargetMode="Externa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5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brigade.engineering/reduce-chef-infrastructure-integration-test-times-by-75-with-test-kitchen-and-docker-bf638ab95a0a" TargetMode="External"/><Relationship Id="rId4" Type="http://schemas.openxmlformats.org/officeDocument/2006/relationships/image" Target="../media/image5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5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hyperlink" Target="0.0.0.0:32770" TargetMode="External"/><Relationship Id="rId5" Type="http://schemas.openxmlformats.org/officeDocument/2006/relationships/image" Target="../media/image58.png"/><Relationship Id="rId6" Type="http://schemas.openxmlformats.org/officeDocument/2006/relationships/image" Target="../media/image5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7.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g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cfp.devopsdayskc.org/" TargetMode="External"/><Relationship Id="rId5" Type="http://schemas.openxmlformats.org/officeDocument/2006/relationships/hyperlink" Target="http://devopsdayskc.org/" TargetMode="Externa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youtu.be/1Kj3I4PZXdE" TargetMode="External"/><Relationship Id="rId4" Type="http://schemas.openxmlformats.org/officeDocument/2006/relationships/hyperlink" Target="https://github.com/newcontext-oss/kitchen-terraform/" TargetMode="External"/><Relationship Id="rId5" Type="http://schemas.openxmlformats.org/officeDocument/2006/relationships/image" Target="../media/image75.png"/><Relationship Id="rId6" Type="http://schemas.openxmlformats.org/officeDocument/2006/relationships/image" Target="../media/image8.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inspec.io/docs/reference/resources/" TargetMode="External"/><Relationship Id="rId4" Type="http://schemas.openxmlformats.org/officeDocument/2006/relationships/image" Target="../media/image77.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8.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gif"/></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7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github.com/aaronblythe/hello_webpage_chef" TargetMode="Externa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8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81.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82.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83.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84.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dev-sec.io" TargetMode="External"/><Relationship Id="rId4" Type="http://schemas.openxmlformats.org/officeDocument/2006/relationships/image" Target="../media/image85.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90.png"/><Relationship Id="rId4" Type="http://schemas.openxmlformats.org/officeDocument/2006/relationships/image" Target="../media/image91.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92.png"/><Relationship Id="rId4" Type="http://schemas.openxmlformats.org/officeDocument/2006/relationships/image" Target="../media/image93.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kitchen.ci/" TargetMode="External"/><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hyperlink" Target="http://inspec.io/" TargetMode="Externa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95.png"/><Relationship Id="rId4" Type="http://schemas.openxmlformats.org/officeDocument/2006/relationships/image" Target="../media/image96.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hyperlink" Target="https://www.cisecurity.org/" TargetMode="External"/><Relationship Id="rId4" Type="http://schemas.openxmlformats.org/officeDocument/2006/relationships/image" Target="../media/image100.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05.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06.png"/><Relationship Id="rId4" Type="http://schemas.openxmlformats.org/officeDocument/2006/relationships/hyperlink" Target="https://travis-ci.org/aaronblythe/hello_webpage_chef" TargetMode="External"/><Relationship Id="rId5" Type="http://schemas.openxmlformats.org/officeDocument/2006/relationships/image" Target="../media/image107.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08.png"/><Relationship Id="rId4" Type="http://schemas.openxmlformats.org/officeDocument/2006/relationships/hyperlink" Target="https://blog.chef.io/2017/04/12/fresh-new-stuff/" TargetMode="Externa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hyperlink" Target="http://github.com" TargetMode="External"/><Relationship Id="rId4" Type="http://schemas.openxmlformats.org/officeDocument/2006/relationships/image" Target="../media/image109.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hyperlink" Target="https://github.com/test-kitchen/test-kitchen" TargetMode="External"/><Relationship Id="rId4" Type="http://schemas.openxmlformats.org/officeDocument/2006/relationships/hyperlink" Target="https://chocolatey.org/" TargetMode="External"/><Relationship Id="rId5" Type="http://schemas.openxmlformats.org/officeDocument/2006/relationships/hyperlink" Target="http://www.hurryupandwait.io/" TargetMode="External"/><Relationship Id="rId6" Type="http://schemas.openxmlformats.org/officeDocument/2006/relationships/hyperlink" Target="https://brigade.engineering/reduce-chef-infrastructure-integration-test-times-by-75-with-test-kitchen-and-docker-bf638ab95a0a" TargetMode="External"/><Relationship Id="rId7" Type="http://schemas.openxmlformats.org/officeDocument/2006/relationships/hyperlink" Target="https://github.com/portertech" TargetMode="External"/><Relationship Id="rId8" Type="http://schemas.openxmlformats.org/officeDocument/2006/relationships/hyperlink" Target="https://github.com/someara/kitchen-dokken" TargetMode="External"/><Relationship Id="rId9" Type="http://schemas.openxmlformats.org/officeDocument/2006/relationships/hyperlink" Target="https://blog.chef.io/2017/04/12/fresh-new-stuff/" TargetMode="External"/><Relationship Id="rId10" Type="http://schemas.openxmlformats.org/officeDocument/2006/relationships/hyperlink" Target="http://dev-sec.io/" TargetMode="External"/><Relationship Id="rId11" Type="http://schemas.openxmlformats.org/officeDocument/2006/relationships/hyperlink" Target="https://chefcommunity.slack.com/"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110.png"/><Relationship Id="rId4" Type="http://schemas.openxmlformats.org/officeDocument/2006/relationships/image" Target="../media/image111.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ctrTitle"/>
          </p:nvPr>
        </p:nvSpPr>
        <p:spPr>
          <a:prstGeom prst="rect">
            <a:avLst/>
          </a:prstGeom>
        </p:spPr>
        <p:txBody>
          <a:bodyPr/>
          <a:lstStyle/>
          <a:p>
            <a:pPr/>
            <a:r>
              <a:t> Test Kitchen and Inspec for Your Infrastructure </a:t>
            </a:r>
          </a:p>
        </p:txBody>
      </p:sp>
      <p:sp>
        <p:nvSpPr>
          <p:cNvPr id="139" name="Shape 139"/>
          <p:cNvSpPr/>
          <p:nvPr>
            <p:ph type="subTitle" sz="quarter" idx="1"/>
          </p:nvPr>
        </p:nvSpPr>
        <p:spPr>
          <a:prstGeom prst="rect">
            <a:avLst/>
          </a:prstGeom>
        </p:spPr>
        <p:txBody>
          <a:bodyPr/>
          <a:lstStyle/>
          <a:p>
            <a:pPr/>
            <a:r>
              <a:t>Aaron Blythe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1" name="chef-logo.png"/>
          <p:cNvPicPr>
            <a:picLocks noChangeAspect="1"/>
          </p:cNvPicPr>
          <p:nvPr/>
        </p:nvPicPr>
        <p:blipFill>
          <a:blip r:embed="rId3">
            <a:extLst/>
          </a:blip>
          <a:stretch>
            <a:fillRect/>
          </a:stretch>
        </p:blipFill>
        <p:spPr>
          <a:xfrm>
            <a:off x="5717976" y="4518421"/>
            <a:ext cx="12948048" cy="4679158"/>
          </a:xfrm>
          <a:prstGeom prst="rect">
            <a:avLst/>
          </a:prstGeom>
          <a:ln w="12700">
            <a:miter lim="400000"/>
          </a:ln>
        </p:spPr>
      </p:pic>
      <p:sp>
        <p:nvSpPr>
          <p:cNvPr id="252" name="Shape 252"/>
          <p:cNvSpPr/>
          <p:nvPr/>
        </p:nvSpPr>
        <p:spPr>
          <a:xfrm>
            <a:off x="7511415" y="10667801"/>
            <a:ext cx="93611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https://downloads.chef.io/chefdk</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a:r>
              <a:t>Install ChefDK on Mac</a:t>
            </a:r>
          </a:p>
        </p:txBody>
      </p:sp>
      <p:grpSp>
        <p:nvGrpSpPr>
          <p:cNvPr id="259" name="Group 259"/>
          <p:cNvGrpSpPr/>
          <p:nvPr/>
        </p:nvGrpSpPr>
        <p:grpSpPr>
          <a:xfrm>
            <a:off x="5358529" y="4039592"/>
            <a:ext cx="14274160" cy="8648701"/>
            <a:chOff x="0" y="0"/>
            <a:chExt cx="14274158" cy="8648700"/>
          </a:xfrm>
        </p:grpSpPr>
        <p:sp>
          <p:nvSpPr>
            <p:cNvPr id="258" name="Shape 258"/>
            <p:cNvSpPr/>
            <p:nvPr/>
          </p:nvSpPr>
          <p:spPr>
            <a:xfrm>
              <a:off x="215900" y="139700"/>
              <a:ext cx="13842359" cy="80899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b="1">
                  <a:solidFill>
                    <a:srgbClr val="FFFFFF"/>
                  </a:solidFill>
                  <a:latin typeface="Courier New"/>
                  <a:ea typeface="Courier New"/>
                  <a:cs typeface="Courier New"/>
                  <a:sym typeface="Courier New"/>
                </a:defRPr>
              </a:pPr>
              <a:r>
                <a:t># install chef tools</a:t>
              </a:r>
            </a:p>
            <a:p>
              <a:pPr algn="l" defTabSz="642937">
                <a:defRPr b="1">
                  <a:solidFill>
                    <a:srgbClr val="FFFFFF"/>
                  </a:solidFill>
                  <a:latin typeface="Courier New"/>
                  <a:ea typeface="Courier New"/>
                  <a:cs typeface="Courier New"/>
                  <a:sym typeface="Courier New"/>
                </a:defRPr>
              </a:pPr>
              <a:r>
                <a:t>brew cask install chefdk</a:t>
              </a:r>
            </a:p>
            <a:p>
              <a:pPr algn="l" defTabSz="642937">
                <a:defRPr b="1">
                  <a:solidFill>
                    <a:srgbClr val="FFFFFF"/>
                  </a:solidFill>
                  <a:latin typeface="Courier New"/>
                  <a:ea typeface="Courier New"/>
                  <a:cs typeface="Courier New"/>
                  <a:sym typeface="Courier New"/>
                </a:defRPr>
              </a:pPr>
              <a:r>
                <a:t>brew cask install virtualbox</a:t>
              </a:r>
            </a:p>
            <a:p>
              <a:pPr algn="l" defTabSz="642937">
                <a:defRPr b="1">
                  <a:solidFill>
                    <a:srgbClr val="FFFFFF"/>
                  </a:solidFill>
                  <a:latin typeface="Courier New"/>
                  <a:ea typeface="Courier New"/>
                  <a:cs typeface="Courier New"/>
                  <a:sym typeface="Courier New"/>
                </a:defRPr>
              </a:pPr>
              <a:r>
                <a:t>brew cask install vagrant</a:t>
              </a:r>
            </a:p>
            <a:p>
              <a:pPr algn="l" defTabSz="642937">
                <a:defRPr b="1">
                  <a:solidFill>
                    <a:srgbClr val="FFFFFF"/>
                  </a:solidFill>
                  <a:latin typeface="Courier New"/>
                  <a:ea typeface="Courier New"/>
                  <a:cs typeface="Courier New"/>
                  <a:sym typeface="Courier New"/>
                </a:defRPr>
              </a:pPr>
              <a:r>
                <a:t>brew cask install vagrant-manager</a:t>
              </a:r>
            </a:p>
            <a:p>
              <a:pPr algn="l" defTabSz="642937">
                <a:defRPr b="1">
                  <a:solidFill>
                    <a:srgbClr val="FFFFFF"/>
                  </a:solidFill>
                  <a:latin typeface="Courier New"/>
                  <a:ea typeface="Courier New"/>
                  <a:cs typeface="Courier New"/>
                  <a:sym typeface="Courier New"/>
                </a:defRPr>
              </a:pPr>
            </a:p>
            <a:p>
              <a:pPr algn="l" defTabSz="642937">
                <a:defRPr b="1">
                  <a:solidFill>
                    <a:srgbClr val="FFFFFF"/>
                  </a:solidFill>
                  <a:latin typeface="Courier New"/>
                  <a:ea typeface="Courier New"/>
                  <a:cs typeface="Courier New"/>
                  <a:sym typeface="Courier New"/>
                </a:defRPr>
              </a:pPr>
              <a:r>
                <a:t># upgrade</a:t>
              </a:r>
            </a:p>
            <a:p>
              <a:pPr algn="l" defTabSz="642937">
                <a:defRPr b="1">
                  <a:solidFill>
                    <a:srgbClr val="FFFFFF"/>
                  </a:solidFill>
                  <a:latin typeface="Courier New"/>
                  <a:ea typeface="Courier New"/>
                  <a:cs typeface="Courier New"/>
                  <a:sym typeface="Courier New"/>
                </a:defRPr>
              </a:pPr>
              <a:r>
                <a:t>brew cask reinstall chefdk</a:t>
              </a:r>
            </a:p>
            <a:p>
              <a:pPr algn="l" defTabSz="642937">
                <a:defRPr b="1">
                  <a:solidFill>
                    <a:srgbClr val="FFFFFF"/>
                  </a:solidFill>
                  <a:latin typeface="Courier New"/>
                  <a:ea typeface="Courier New"/>
                  <a:cs typeface="Courier New"/>
                  <a:sym typeface="Courier New"/>
                </a:defRPr>
              </a:pPr>
              <a:r>
                <a:t>brew cask reinstall virtualbox</a:t>
              </a:r>
            </a:p>
            <a:p>
              <a:pPr algn="l" defTabSz="642937">
                <a:defRPr b="1">
                  <a:solidFill>
                    <a:srgbClr val="FFFFFF"/>
                  </a:solidFill>
                  <a:latin typeface="Courier New"/>
                  <a:ea typeface="Courier New"/>
                  <a:cs typeface="Courier New"/>
                  <a:sym typeface="Courier New"/>
                </a:defRPr>
              </a:pPr>
              <a:r>
                <a:t>brew cask reinstall vagrant</a:t>
              </a:r>
            </a:p>
            <a:p>
              <a:pPr algn="l" defTabSz="642937">
                <a:defRPr b="1">
                  <a:solidFill>
                    <a:srgbClr val="FFFFFF"/>
                  </a:solidFill>
                  <a:latin typeface="Courier New"/>
                  <a:ea typeface="Courier New"/>
                  <a:cs typeface="Courier New"/>
                  <a:sym typeface="Courier New"/>
                </a:defRPr>
              </a:pPr>
              <a:r>
                <a:t>brew cask reinstall vagrant-manager</a:t>
              </a:r>
            </a:p>
          </p:txBody>
        </p:sp>
        <p:pic>
          <p:nvPicPr>
            <p:cNvPr id="257" name=""/>
            <p:cNvPicPr>
              <a:picLocks noChangeAspect="0"/>
            </p:cNvPicPr>
            <p:nvPr/>
          </p:nvPicPr>
          <p:blipFill>
            <a:blip r:embed="rId3">
              <a:extLst/>
            </a:blip>
            <a:stretch>
              <a:fillRect/>
            </a:stretch>
          </p:blipFill>
          <p:spPr>
            <a:xfrm>
              <a:off x="-1" y="-1"/>
              <a:ext cx="14274159" cy="8648701"/>
            </a:xfrm>
            <a:prstGeom prst="rect">
              <a:avLst/>
            </a:prstGeom>
            <a:effectLst/>
          </p:spPr>
        </p:pic>
      </p:grpSp>
      <p:pic>
        <p:nvPicPr>
          <p:cNvPr id="260" name="homebrew.jpg"/>
          <p:cNvPicPr>
            <a:picLocks noChangeAspect="1"/>
          </p:cNvPicPr>
          <p:nvPr/>
        </p:nvPicPr>
        <p:blipFill>
          <a:blip r:embed="rId4">
            <a:extLst/>
          </a:blip>
          <a:stretch>
            <a:fillRect/>
          </a:stretch>
        </p:blipFill>
        <p:spPr>
          <a:xfrm>
            <a:off x="0" y="3649474"/>
            <a:ext cx="5336238" cy="2501362"/>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prstGeom prst="rect">
            <a:avLst/>
          </a:prstGeom>
        </p:spPr>
        <p:txBody>
          <a:bodyPr/>
          <a:lstStyle/>
          <a:p>
            <a:pPr/>
            <a:r>
              <a:t>Install ChefDK on Windows</a:t>
            </a:r>
          </a:p>
        </p:txBody>
      </p:sp>
      <p:grpSp>
        <p:nvGrpSpPr>
          <p:cNvPr id="267" name="Group 267"/>
          <p:cNvGrpSpPr/>
          <p:nvPr/>
        </p:nvGrpSpPr>
        <p:grpSpPr>
          <a:xfrm>
            <a:off x="5358529" y="4039592"/>
            <a:ext cx="14274160" cy="8648701"/>
            <a:chOff x="0" y="0"/>
            <a:chExt cx="14274158" cy="8648700"/>
          </a:xfrm>
        </p:grpSpPr>
        <p:sp>
          <p:nvSpPr>
            <p:cNvPr id="266" name="Shape 266"/>
            <p:cNvSpPr/>
            <p:nvPr/>
          </p:nvSpPr>
          <p:spPr>
            <a:xfrm>
              <a:off x="215900" y="139700"/>
              <a:ext cx="13842359" cy="80899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b="1">
                  <a:solidFill>
                    <a:srgbClr val="FFFFFF"/>
                  </a:solidFill>
                  <a:latin typeface="Courier New"/>
                  <a:ea typeface="Courier New"/>
                  <a:cs typeface="Courier New"/>
                  <a:sym typeface="Courier New"/>
                </a:defRPr>
              </a:pPr>
              <a:r>
                <a:t>#install chef tools</a:t>
              </a:r>
            </a:p>
            <a:p>
              <a:pPr algn="l" defTabSz="642937">
                <a:defRPr b="1">
                  <a:solidFill>
                    <a:srgbClr val="FFFFFF"/>
                  </a:solidFill>
                  <a:latin typeface="Courier New"/>
                  <a:ea typeface="Courier New"/>
                  <a:cs typeface="Courier New"/>
                  <a:sym typeface="Courier New"/>
                </a:defRPr>
              </a:pPr>
              <a:r>
                <a:t>choco install chefdk </a:t>
              </a:r>
            </a:p>
            <a:p>
              <a:pPr algn="l" defTabSz="642937">
                <a:defRPr b="1">
                  <a:solidFill>
                    <a:srgbClr val="FFFFFF"/>
                  </a:solidFill>
                  <a:latin typeface="Courier New"/>
                  <a:ea typeface="Courier New"/>
                  <a:cs typeface="Courier New"/>
                  <a:sym typeface="Courier New"/>
                </a:defRPr>
              </a:pPr>
              <a:r>
                <a:t>choco install virtualbox </a:t>
              </a:r>
            </a:p>
            <a:p>
              <a:pPr algn="l" defTabSz="642937">
                <a:defRPr b="1">
                  <a:solidFill>
                    <a:srgbClr val="FFFFFF"/>
                  </a:solidFill>
                  <a:latin typeface="Courier New"/>
                  <a:ea typeface="Courier New"/>
                  <a:cs typeface="Courier New"/>
                  <a:sym typeface="Courier New"/>
                </a:defRPr>
              </a:pPr>
              <a:r>
                <a:t>choco install vagrant</a:t>
              </a:r>
            </a:p>
            <a:p>
              <a:pPr algn="l" defTabSz="642937">
                <a:defRPr b="1">
                  <a:solidFill>
                    <a:srgbClr val="FFFFFF"/>
                  </a:solidFill>
                  <a:latin typeface="Courier New"/>
                  <a:ea typeface="Courier New"/>
                  <a:cs typeface="Courier New"/>
                  <a:sym typeface="Courier New"/>
                </a:defRPr>
              </a:pPr>
              <a:r>
                <a:t>choco install vagrant-manager</a:t>
              </a:r>
            </a:p>
            <a:p>
              <a:pPr algn="l" defTabSz="642937">
                <a:defRPr b="1">
                  <a:solidFill>
                    <a:srgbClr val="FFFFFF"/>
                  </a:solidFill>
                  <a:latin typeface="Courier New"/>
                  <a:ea typeface="Courier New"/>
                  <a:cs typeface="Courier New"/>
                  <a:sym typeface="Courier New"/>
                </a:defRPr>
              </a:pPr>
            </a:p>
            <a:p>
              <a:pPr algn="l" defTabSz="642937">
                <a:defRPr b="1">
                  <a:solidFill>
                    <a:srgbClr val="FFFFFF"/>
                  </a:solidFill>
                  <a:latin typeface="Courier New"/>
                  <a:ea typeface="Courier New"/>
                  <a:cs typeface="Courier New"/>
                  <a:sym typeface="Courier New"/>
                </a:defRPr>
              </a:pPr>
              <a:r>
                <a:t># upgrade</a:t>
              </a:r>
            </a:p>
            <a:p>
              <a:pPr algn="l" defTabSz="642937">
                <a:defRPr b="1">
                  <a:solidFill>
                    <a:srgbClr val="FFFFFF"/>
                  </a:solidFill>
                  <a:latin typeface="Courier New"/>
                  <a:ea typeface="Courier New"/>
                  <a:cs typeface="Courier New"/>
                  <a:sym typeface="Courier New"/>
                </a:defRPr>
              </a:pPr>
              <a:r>
                <a:t>choco upgrade chefdk </a:t>
              </a:r>
            </a:p>
            <a:p>
              <a:pPr algn="l" defTabSz="642937">
                <a:defRPr b="1">
                  <a:solidFill>
                    <a:srgbClr val="FFFFFF"/>
                  </a:solidFill>
                  <a:latin typeface="Courier New"/>
                  <a:ea typeface="Courier New"/>
                  <a:cs typeface="Courier New"/>
                  <a:sym typeface="Courier New"/>
                </a:defRPr>
              </a:pPr>
              <a:r>
                <a:t>choco upgrade virtualbox </a:t>
              </a:r>
            </a:p>
            <a:p>
              <a:pPr algn="l" defTabSz="642937">
                <a:defRPr b="1">
                  <a:solidFill>
                    <a:srgbClr val="FFFFFF"/>
                  </a:solidFill>
                  <a:latin typeface="Courier New"/>
                  <a:ea typeface="Courier New"/>
                  <a:cs typeface="Courier New"/>
                  <a:sym typeface="Courier New"/>
                </a:defRPr>
              </a:pPr>
              <a:r>
                <a:t>choco upgrade vagrant</a:t>
              </a:r>
            </a:p>
            <a:p>
              <a:pPr algn="l" defTabSz="642937">
                <a:defRPr b="1">
                  <a:solidFill>
                    <a:srgbClr val="FFFFFF"/>
                  </a:solidFill>
                  <a:latin typeface="Courier New"/>
                  <a:ea typeface="Courier New"/>
                  <a:cs typeface="Courier New"/>
                  <a:sym typeface="Courier New"/>
                </a:defRPr>
              </a:pPr>
              <a:r>
                <a:t>choco upgrade vagrant-manager</a:t>
              </a:r>
            </a:p>
          </p:txBody>
        </p:sp>
        <p:pic>
          <p:nvPicPr>
            <p:cNvPr id="265" name=""/>
            <p:cNvPicPr>
              <a:picLocks noChangeAspect="0"/>
            </p:cNvPicPr>
            <p:nvPr/>
          </p:nvPicPr>
          <p:blipFill>
            <a:blip r:embed="rId3">
              <a:extLst/>
            </a:blip>
            <a:stretch>
              <a:fillRect/>
            </a:stretch>
          </p:blipFill>
          <p:spPr>
            <a:xfrm>
              <a:off x="-1" y="-1"/>
              <a:ext cx="14274159" cy="8648701"/>
            </a:xfrm>
            <a:prstGeom prst="rect">
              <a:avLst/>
            </a:prstGeom>
            <a:effectLst/>
          </p:spPr>
        </p:pic>
      </p:grpSp>
      <p:pic>
        <p:nvPicPr>
          <p:cNvPr id="268" name="chocolatey.png"/>
          <p:cNvPicPr>
            <a:picLocks noChangeAspect="1"/>
          </p:cNvPicPr>
          <p:nvPr/>
        </p:nvPicPr>
        <p:blipFill>
          <a:blip r:embed="rId4">
            <a:extLst/>
          </a:blip>
          <a:stretch>
            <a:fillRect/>
          </a:stretch>
        </p:blipFill>
        <p:spPr>
          <a:xfrm>
            <a:off x="1417052" y="3308579"/>
            <a:ext cx="3918858" cy="2286001"/>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p:nvPr>
        </p:nvSpPr>
        <p:spPr>
          <a:prstGeom prst="rect">
            <a:avLst/>
          </a:prstGeom>
        </p:spPr>
        <p:txBody>
          <a:bodyPr/>
          <a:lstStyle/>
          <a:p>
            <a:pPr/>
            <a:r>
              <a:t>Vagrant/Virtualbox</a:t>
            </a:r>
          </a:p>
        </p:txBody>
      </p:sp>
      <p:pic>
        <p:nvPicPr>
          <p:cNvPr id="273" name="Vagrant.png"/>
          <p:cNvPicPr>
            <a:picLocks noChangeAspect="1"/>
          </p:cNvPicPr>
          <p:nvPr/>
        </p:nvPicPr>
        <p:blipFill>
          <a:blip r:embed="rId3">
            <a:extLst/>
          </a:blip>
          <a:stretch>
            <a:fillRect/>
          </a:stretch>
        </p:blipFill>
        <p:spPr>
          <a:xfrm>
            <a:off x="5763416" y="4611223"/>
            <a:ext cx="5707052" cy="6958147"/>
          </a:xfrm>
          <a:prstGeom prst="rect">
            <a:avLst/>
          </a:prstGeom>
          <a:ln w="12700">
            <a:miter lim="400000"/>
          </a:ln>
        </p:spPr>
      </p:pic>
      <p:pic>
        <p:nvPicPr>
          <p:cNvPr id="274" name="virtualbox.png"/>
          <p:cNvPicPr>
            <a:picLocks noChangeAspect="1"/>
          </p:cNvPicPr>
          <p:nvPr/>
        </p:nvPicPr>
        <p:blipFill>
          <a:blip r:embed="rId4">
            <a:extLst/>
          </a:blip>
          <a:stretch>
            <a:fillRect/>
          </a:stretch>
        </p:blipFill>
        <p:spPr>
          <a:xfrm>
            <a:off x="13397507" y="4506074"/>
            <a:ext cx="7053751" cy="7168446"/>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8" name="windows.png"/>
          <p:cNvPicPr>
            <a:picLocks noChangeAspect="1"/>
          </p:cNvPicPr>
          <p:nvPr/>
        </p:nvPicPr>
        <p:blipFill>
          <a:blip r:embed="rId3">
            <a:extLst/>
          </a:blip>
          <a:srcRect l="0" t="378" r="0" b="0"/>
          <a:stretch>
            <a:fillRect/>
          </a:stretch>
        </p:blipFill>
        <p:spPr>
          <a:xfrm>
            <a:off x="4668440" y="-637183"/>
            <a:ext cx="15047188" cy="14990185"/>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prstGeom prst="rect">
            <a:avLst/>
          </a:prstGeom>
        </p:spPr>
        <p:txBody>
          <a:bodyPr/>
          <a:lstStyle/>
          <a:p>
            <a:pPr/>
            <a:r>
              <a:t>.kitchen.windows.yml</a:t>
            </a:r>
          </a:p>
        </p:txBody>
      </p:sp>
      <p:grpSp>
        <p:nvGrpSpPr>
          <p:cNvPr id="285" name="Group 285"/>
          <p:cNvGrpSpPr/>
          <p:nvPr/>
        </p:nvGrpSpPr>
        <p:grpSpPr>
          <a:xfrm>
            <a:off x="5358529" y="2782291"/>
            <a:ext cx="14274160" cy="11163302"/>
            <a:chOff x="0" y="0"/>
            <a:chExt cx="14274158" cy="11163300"/>
          </a:xfrm>
        </p:grpSpPr>
        <p:sp>
          <p:nvSpPr>
            <p:cNvPr id="284" name="Shape 284"/>
            <p:cNvSpPr/>
            <p:nvPr/>
          </p:nvSpPr>
          <p:spPr>
            <a:xfrm>
              <a:off x="215900" y="139700"/>
              <a:ext cx="13842359" cy="106045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sz="2900">
                  <a:solidFill>
                    <a:srgbClr val="FF2600"/>
                  </a:solidFill>
                  <a:latin typeface="Courier New"/>
                  <a:ea typeface="Courier New"/>
                  <a:cs typeface="Courier New"/>
                  <a:sym typeface="Courier New"/>
                </a:defRPr>
              </a:pPr>
              <a:r>
                <a:t>---</a:t>
              </a:r>
              <a:endParaRPr>
                <a:solidFill>
                  <a:srgbClr val="000000"/>
                </a:solidFill>
              </a:endParaRPr>
            </a:p>
            <a:p>
              <a:pPr algn="l" defTabSz="642937">
                <a:defRPr b="1" sz="2900">
                  <a:solidFill>
                    <a:srgbClr val="FFFFFF"/>
                  </a:solidFill>
                  <a:latin typeface="Courier New"/>
                  <a:ea typeface="Courier New"/>
                  <a:cs typeface="Courier New"/>
                  <a:sym typeface="Courier New"/>
                </a:defRPr>
              </a:pPr>
              <a:r>
                <a:t>driver:</a:t>
              </a:r>
              <a:endParaRPr b="0">
                <a:solidFill>
                  <a:srgbClr val="000000"/>
                </a:solidFill>
              </a:endParaRPr>
            </a:p>
            <a:p>
              <a:pPr algn="l" defTabSz="642937">
                <a:defRPr sz="29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vagrant</a:t>
              </a:r>
            </a:p>
            <a:p>
              <a:pPr algn="l" defTabSz="642937">
                <a:defRPr sz="2900">
                  <a:solidFill>
                    <a:srgbClr val="FF2600"/>
                  </a:solidFill>
                  <a:latin typeface="Courier New"/>
                  <a:ea typeface="Courier New"/>
                  <a:cs typeface="Courier New"/>
                  <a:sym typeface="Courier New"/>
                </a:defRPr>
              </a:pPr>
              <a:r>
                <a:t>  </a:t>
              </a:r>
              <a:r>
                <a:rPr b="1">
                  <a:solidFill>
                    <a:srgbClr val="FFFFFF"/>
                  </a:solidFill>
                </a:rPr>
                <a:t>network:</a:t>
              </a:r>
            </a:p>
            <a:p>
              <a:pPr algn="l" defTabSz="642937">
                <a:defRPr sz="2900">
                  <a:solidFill>
                    <a:srgbClr val="FF2600"/>
                  </a:solidFill>
                  <a:latin typeface="Courier New"/>
                  <a:ea typeface="Courier New"/>
                  <a:cs typeface="Courier New"/>
                  <a:sym typeface="Courier New"/>
                </a:defRPr>
              </a:pPr>
              <a:r>
                <a:t>    - ["private_network", {ip: "192.168.34.36"}]</a:t>
              </a:r>
              <a:endParaRPr>
                <a:solidFill>
                  <a:srgbClr val="000000"/>
                </a:solidFill>
              </a:endParaRPr>
            </a:p>
            <a:p>
              <a:pPr algn="l" defTabSz="642937">
                <a:defRPr sz="2900">
                  <a:latin typeface="Courier New"/>
                  <a:ea typeface="Courier New"/>
                  <a:cs typeface="Courier New"/>
                  <a:sym typeface="Courier New"/>
                </a:defRPr>
              </a:pPr>
            </a:p>
            <a:p>
              <a:pPr algn="l" defTabSz="642937">
                <a:defRPr b="1" sz="2900">
                  <a:solidFill>
                    <a:srgbClr val="FFFFFF"/>
                  </a:solidFill>
                  <a:latin typeface="Courier New"/>
                  <a:ea typeface="Courier New"/>
                  <a:cs typeface="Courier New"/>
                  <a:sym typeface="Courier New"/>
                </a:defRPr>
              </a:pPr>
              <a:r>
                <a:t>provisioner:</a:t>
              </a:r>
              <a:endParaRPr b="0">
                <a:solidFill>
                  <a:srgbClr val="000000"/>
                </a:solidFill>
              </a:endParaRPr>
            </a:p>
            <a:p>
              <a:pPr algn="l" defTabSz="642937">
                <a:defRPr sz="29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chef_zero</a:t>
              </a:r>
              <a:endParaRPr>
                <a:solidFill>
                  <a:srgbClr val="000000"/>
                </a:solidFill>
              </a:endParaRPr>
            </a:p>
            <a:p>
              <a:pPr algn="l" defTabSz="642937">
                <a:defRPr b="1" sz="2900">
                  <a:latin typeface="Courier New"/>
                  <a:ea typeface="Courier New"/>
                  <a:cs typeface="Courier New"/>
                  <a:sym typeface="Courier New"/>
                </a:defRPr>
              </a:pPr>
            </a:p>
            <a:p>
              <a:pPr algn="l" defTabSz="642937">
                <a:defRPr b="1" sz="2900">
                  <a:solidFill>
                    <a:srgbClr val="FFFFFF"/>
                  </a:solidFill>
                  <a:latin typeface="Courier New"/>
                  <a:ea typeface="Courier New"/>
                  <a:cs typeface="Courier New"/>
                  <a:sym typeface="Courier New"/>
                </a:defRPr>
              </a:pPr>
              <a:r>
                <a:t>verifier:</a:t>
              </a:r>
              <a:endParaRPr b="0">
                <a:solidFill>
                  <a:srgbClr val="000000"/>
                </a:solidFill>
              </a:endParaRPr>
            </a:p>
            <a:p>
              <a:pPr algn="l" defTabSz="642937">
                <a:defRPr sz="29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inspec</a:t>
              </a:r>
              <a:endParaRPr>
                <a:solidFill>
                  <a:srgbClr val="000000"/>
                </a:solidFill>
              </a:endParaRPr>
            </a:p>
            <a:p>
              <a:pPr algn="l" defTabSz="642937">
                <a:defRPr sz="2900">
                  <a:latin typeface="Courier New"/>
                  <a:ea typeface="Courier New"/>
                  <a:cs typeface="Courier New"/>
                  <a:sym typeface="Courier New"/>
                </a:defRPr>
              </a:pPr>
            </a:p>
            <a:p>
              <a:pPr algn="l" defTabSz="642937">
                <a:defRPr b="1" sz="2900">
                  <a:solidFill>
                    <a:srgbClr val="FFFFFF"/>
                  </a:solidFill>
                  <a:latin typeface="Courier New"/>
                  <a:ea typeface="Courier New"/>
                  <a:cs typeface="Courier New"/>
                  <a:sym typeface="Courier New"/>
                </a:defRPr>
              </a:pPr>
              <a:r>
                <a:t>platforms:</a:t>
              </a:r>
              <a:endParaRPr b="0">
                <a:solidFill>
                  <a:srgbClr val="000000"/>
                </a:solidFill>
              </a:endParaRPr>
            </a:p>
            <a:p>
              <a:pPr algn="l" defTabSz="642937">
                <a:defRPr sz="29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mwrock/Windows2012R2</a:t>
              </a:r>
              <a:endParaRPr>
                <a:solidFill>
                  <a:srgbClr val="B6FA00"/>
                </a:solidFill>
              </a:endParaRPr>
            </a:p>
            <a:p>
              <a:pPr algn="l" defTabSz="642937">
                <a:defRPr sz="2900">
                  <a:solidFill>
                    <a:srgbClr val="FF2600"/>
                  </a:solidFill>
                  <a:latin typeface="Courier New"/>
                  <a:ea typeface="Courier New"/>
                  <a:cs typeface="Courier New"/>
                  <a:sym typeface="Courier New"/>
                </a:defRPr>
              </a:pPr>
              <a:r>
                <a:rPr>
                  <a:solidFill>
                    <a:srgbClr val="B6FA00"/>
                  </a:solidFill>
                </a:rPr>
                <a:t>    </a:t>
              </a:r>
              <a:r>
                <a:rPr b="1">
                  <a:solidFill>
                    <a:srgbClr val="FFFFFF"/>
                  </a:solidFill>
                </a:rPr>
                <a:t>os_type: </a:t>
              </a:r>
              <a:r>
                <a:rPr>
                  <a:solidFill>
                    <a:schemeClr val="accent5"/>
                  </a:solidFill>
                </a:rPr>
                <a:t>windows</a:t>
              </a:r>
              <a:endParaRPr b="1">
                <a:solidFill>
                  <a:srgbClr val="FFFFFF"/>
                </a:solidFill>
              </a:endParaRPr>
            </a:p>
            <a:p>
              <a:pPr algn="l" defTabSz="642937">
                <a:defRPr sz="2900">
                  <a:solidFill>
                    <a:srgbClr val="FF2600"/>
                  </a:solidFill>
                  <a:latin typeface="Courier New"/>
                  <a:ea typeface="Courier New"/>
                  <a:cs typeface="Courier New"/>
                  <a:sym typeface="Courier New"/>
                </a:defRPr>
              </a:pPr>
              <a:r>
                <a:rPr b="1">
                  <a:solidFill>
                    <a:srgbClr val="FFFFFF"/>
                  </a:solidFill>
                </a:rPr>
                <a:t>    transport:</a:t>
              </a:r>
              <a:endParaRPr b="1">
                <a:solidFill>
                  <a:srgbClr val="FFFFFF"/>
                </a:solidFill>
              </a:endParaRPr>
            </a:p>
            <a:p>
              <a:pPr algn="l" defTabSz="642937">
                <a:defRPr sz="2900">
                  <a:solidFill>
                    <a:srgbClr val="FF2600"/>
                  </a:solidFill>
                  <a:latin typeface="Courier New"/>
                  <a:ea typeface="Courier New"/>
                  <a:cs typeface="Courier New"/>
                  <a:sym typeface="Courier New"/>
                </a:defRPr>
              </a:pPr>
              <a:r>
                <a:rPr b="1">
                  <a:solidFill>
                    <a:srgbClr val="FFFFFF"/>
                  </a:solidFill>
                </a:rPr>
                <a:t>      name: </a:t>
              </a:r>
              <a:r>
                <a:rPr>
                  <a:solidFill>
                    <a:schemeClr val="accent5"/>
                  </a:solidFill>
                </a:rPr>
                <a:t>winrm</a:t>
              </a:r>
              <a:endParaRPr b="1">
                <a:solidFill>
                  <a:srgbClr val="FFFFFF"/>
                </a:solidFill>
              </a:endParaRPr>
            </a:p>
            <a:p>
              <a:pPr algn="l" defTabSz="642937">
                <a:defRPr sz="2900">
                  <a:solidFill>
                    <a:srgbClr val="FF2600"/>
                  </a:solidFill>
                  <a:latin typeface="Courier New"/>
                  <a:ea typeface="Courier New"/>
                  <a:cs typeface="Courier New"/>
                  <a:sym typeface="Courier New"/>
                </a:defRPr>
              </a:pPr>
              <a:r>
                <a:rPr b="1">
                  <a:solidFill>
                    <a:srgbClr val="FFFFFF"/>
                  </a:solidFill>
                </a:rPr>
                <a:t>      elevated: </a:t>
              </a:r>
              <a:r>
                <a:rPr>
                  <a:solidFill>
                    <a:schemeClr val="accent5"/>
                  </a:solidFill>
                </a:rPr>
                <a:t>true</a:t>
              </a:r>
            </a:p>
            <a:p>
              <a:pPr algn="l" defTabSz="642937">
                <a:defRPr sz="2900">
                  <a:solidFill>
                    <a:srgbClr val="FF2600"/>
                  </a:solidFill>
                  <a:latin typeface="Courier New"/>
                  <a:ea typeface="Courier New"/>
                  <a:cs typeface="Courier New"/>
                  <a:sym typeface="Courier New"/>
                </a:defRPr>
              </a:pPr>
              <a:r>
                <a:t> </a:t>
              </a:r>
            </a:p>
            <a:p>
              <a:pPr algn="l" defTabSz="642937">
                <a:defRPr b="1" sz="2900">
                  <a:solidFill>
                    <a:srgbClr val="FFFFFF"/>
                  </a:solidFill>
                  <a:latin typeface="Courier New"/>
                  <a:ea typeface="Courier New"/>
                  <a:cs typeface="Courier New"/>
                  <a:sym typeface="Courier New"/>
                </a:defRPr>
              </a:pPr>
              <a:r>
                <a:t>suites:</a:t>
              </a:r>
              <a:endParaRPr b="0">
                <a:solidFill>
                  <a:srgbClr val="000000"/>
                </a:solidFill>
              </a:endParaRPr>
            </a:p>
            <a:p>
              <a:pPr algn="l" defTabSz="642937">
                <a:defRPr sz="29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default</a:t>
              </a:r>
              <a:endParaRPr>
                <a:solidFill>
                  <a:srgbClr val="000000"/>
                </a:solidFill>
              </a:endParaRPr>
            </a:p>
            <a:p>
              <a:pPr algn="l" defTabSz="642937">
                <a:defRPr b="1" sz="2900">
                  <a:solidFill>
                    <a:srgbClr val="FFFFFF"/>
                  </a:solidFill>
                  <a:latin typeface="Courier New"/>
                  <a:ea typeface="Courier New"/>
                  <a:cs typeface="Courier New"/>
                  <a:sym typeface="Courier New"/>
                </a:defRPr>
              </a:pPr>
              <a:r>
                <a:rPr b="0">
                  <a:solidFill>
                    <a:srgbClr val="000000"/>
                  </a:solidFill>
                </a:rPr>
                <a:t>    </a:t>
              </a:r>
              <a:r>
                <a:t>run_list:</a:t>
              </a:r>
              <a:endParaRPr b="0">
                <a:solidFill>
                  <a:srgbClr val="000000"/>
                </a:solidFill>
              </a:endParaRPr>
            </a:p>
            <a:p>
              <a:pPr algn="l" defTabSz="642937">
                <a:defRPr sz="2900">
                  <a:solidFill>
                    <a:srgbClr val="FF2600"/>
                  </a:solidFill>
                  <a:latin typeface="Courier New"/>
                  <a:ea typeface="Courier New"/>
                  <a:cs typeface="Courier New"/>
                  <a:sym typeface="Courier New"/>
                </a:defRPr>
              </a:pPr>
              <a:r>
                <a:t>      - recipe</a:t>
              </a:r>
              <a:r>
                <a:rPr>
                  <a:solidFill>
                    <a:srgbClr val="F6E863"/>
                  </a:solidFill>
                </a:rPr>
                <a:t>[</a:t>
              </a:r>
              <a:r>
                <a:t>hello_webpage_chef::default</a:t>
              </a:r>
              <a:r>
                <a:rPr>
                  <a:solidFill>
                    <a:srgbClr val="F6E863"/>
                  </a:solidFill>
                </a:rPr>
                <a:t>]</a:t>
              </a:r>
              <a:endParaRPr>
                <a:solidFill>
                  <a:srgbClr val="000000"/>
                </a:solidFill>
              </a:endParaRPr>
            </a:p>
            <a:p>
              <a:pPr algn="l" defTabSz="642937">
                <a:defRPr b="1" sz="2900">
                  <a:solidFill>
                    <a:srgbClr val="FFFFFF"/>
                  </a:solidFill>
                  <a:latin typeface="Courier New"/>
                  <a:ea typeface="Courier New"/>
                  <a:cs typeface="Courier New"/>
                  <a:sym typeface="Courier New"/>
                </a:defRPr>
              </a:pPr>
              <a:r>
                <a:rPr b="0">
                  <a:solidFill>
                    <a:srgbClr val="000000"/>
                  </a:solidFill>
                </a:rPr>
                <a:t>    </a:t>
              </a:r>
              <a:r>
                <a:t>attributes:</a:t>
              </a:r>
              <a:endParaRPr b="0">
                <a:solidFill>
                  <a:srgbClr val="000000"/>
                </a:solidFill>
              </a:endParaRPr>
            </a:p>
          </p:txBody>
        </p:sp>
        <p:pic>
          <p:nvPicPr>
            <p:cNvPr id="283" name=""/>
            <p:cNvPicPr>
              <a:picLocks noChangeAspect="0"/>
            </p:cNvPicPr>
            <p:nvPr/>
          </p:nvPicPr>
          <p:blipFill>
            <a:blip r:embed="rId3">
              <a:extLst/>
            </a:blip>
            <a:stretch>
              <a:fillRect/>
            </a:stretch>
          </p:blipFill>
          <p:spPr>
            <a:xfrm>
              <a:off x="-1" y="-1"/>
              <a:ext cx="14274159" cy="11163302"/>
            </a:xfrm>
            <a:prstGeom prst="rect">
              <a:avLst/>
            </a:prstGeom>
            <a:effectLst/>
          </p:spPr>
        </p:pic>
      </p:grpSp>
      <p:pic>
        <p:nvPicPr>
          <p:cNvPr id="286" name=""/>
          <p:cNvPicPr>
            <a:picLocks noChangeAspect="0"/>
          </p:cNvPicPr>
          <p:nvPr/>
        </p:nvPicPr>
        <p:blipFill>
          <a:blip r:embed="rId4">
            <a:extLst/>
          </a:blip>
          <a:stretch>
            <a:fillRect/>
          </a:stretch>
        </p:blipFill>
        <p:spPr>
          <a:xfrm>
            <a:off x="4318000" y="7835900"/>
            <a:ext cx="10337800" cy="3149600"/>
          </a:xfrm>
          <a:prstGeom prst="rect">
            <a:avLst/>
          </a:prstGeom>
          <a:effectLst>
            <a:outerShdw sx="100000" sy="100000" kx="0" ky="0" algn="b" rotWithShape="0" blurRad="38100" dist="25400" dir="5400000">
              <a:srgbClr val="000000">
                <a:alpha val="50000"/>
              </a:srgbClr>
            </a:outerShdw>
          </a:effectLst>
        </p:spPr>
      </p:pic>
      <p:pic>
        <p:nvPicPr>
          <p:cNvPr id="287" name=""/>
          <p:cNvPicPr>
            <a:picLocks noChangeAspect="0"/>
          </p:cNvPicPr>
          <p:nvPr/>
        </p:nvPicPr>
        <p:blipFill>
          <a:blip r:embed="rId5">
            <a:extLst/>
          </a:blip>
          <a:stretch>
            <a:fillRect/>
          </a:stretch>
        </p:blipFill>
        <p:spPr>
          <a:xfrm>
            <a:off x="4318000" y="4165600"/>
            <a:ext cx="13817600" cy="1270000"/>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prstGeom prst="rect">
            <a:avLst/>
          </a:prstGeom>
        </p:spPr>
        <p:txBody>
          <a:bodyPr/>
          <a:lstStyle/>
          <a:p>
            <a:pPr defTabSz="528319">
              <a:defRPr sz="7168"/>
            </a:pPr>
            <a:r>
              <a:t>Kitchen with Windows </a:t>
            </a:r>
          </a:p>
          <a:p>
            <a:pPr defTabSz="528319">
              <a:defRPr sz="7168"/>
            </a:pPr>
            <a:r>
              <a:t>(Vagrant/Virtualbox)</a:t>
            </a:r>
          </a:p>
        </p:txBody>
      </p:sp>
      <p:grpSp>
        <p:nvGrpSpPr>
          <p:cNvPr id="294" name="Group 294"/>
          <p:cNvGrpSpPr/>
          <p:nvPr/>
        </p:nvGrpSpPr>
        <p:grpSpPr>
          <a:xfrm>
            <a:off x="2532124" y="5778500"/>
            <a:ext cx="19319752" cy="4140200"/>
            <a:chOff x="0" y="0"/>
            <a:chExt cx="19319750" cy="4140200"/>
          </a:xfrm>
        </p:grpSpPr>
        <p:sp>
          <p:nvSpPr>
            <p:cNvPr id="293" name="Shape 293"/>
            <p:cNvSpPr/>
            <p:nvPr/>
          </p:nvSpPr>
          <p:spPr>
            <a:xfrm>
              <a:off x="215900" y="139700"/>
              <a:ext cx="18887951" cy="35814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6000">
                  <a:solidFill>
                    <a:srgbClr val="FFFFFF"/>
                  </a:solidFill>
                  <a:latin typeface="Courier New"/>
                  <a:ea typeface="Courier New"/>
                  <a:cs typeface="Courier New"/>
                  <a:sym typeface="Courier New"/>
                </a:defRPr>
              </a:pPr>
            </a:p>
            <a:p>
              <a:pPr algn="l" defTabSz="642937">
                <a:defRPr b="1" sz="6000">
                  <a:solidFill>
                    <a:srgbClr val="FFFFFF"/>
                  </a:solidFill>
                  <a:latin typeface="Courier New"/>
                  <a:ea typeface="Courier New"/>
                  <a:cs typeface="Courier New"/>
                  <a:sym typeface="Courier New"/>
                </a:defRPr>
              </a:pPr>
              <a:r>
                <a:t>export KITCHEN_YAML=.kitchen.windows.yml</a:t>
              </a:r>
            </a:p>
            <a:p>
              <a:pPr algn="l" defTabSz="642937">
                <a:defRPr b="1" sz="6000">
                  <a:solidFill>
                    <a:srgbClr val="FFFFFF"/>
                  </a:solidFill>
                  <a:latin typeface="Courier New"/>
                  <a:ea typeface="Courier New"/>
                  <a:cs typeface="Courier New"/>
                  <a:sym typeface="Courier New"/>
                </a:defRPr>
              </a:pPr>
              <a:r>
                <a:t>chef exec kitchen converge</a:t>
              </a:r>
            </a:p>
          </p:txBody>
        </p:sp>
        <p:pic>
          <p:nvPicPr>
            <p:cNvPr id="292" name=""/>
            <p:cNvPicPr>
              <a:picLocks noChangeAspect="0"/>
            </p:cNvPicPr>
            <p:nvPr/>
          </p:nvPicPr>
          <p:blipFill>
            <a:blip r:embed="rId3">
              <a:extLst/>
            </a:blip>
            <a:stretch>
              <a:fillRect/>
            </a:stretch>
          </p:blipFill>
          <p:spPr>
            <a:xfrm>
              <a:off x="-1" y="-1"/>
              <a:ext cx="19319752" cy="4140201"/>
            </a:xfrm>
            <a:prstGeom prst="rect">
              <a:avLst/>
            </a:prstGeom>
            <a:effectLst/>
          </p:spPr>
        </p:pic>
      </p:gr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p:nvPr>
        </p:nvSpPr>
        <p:spPr>
          <a:prstGeom prst="rect">
            <a:avLst/>
          </a:prstGeom>
        </p:spPr>
        <p:txBody>
          <a:bodyPr/>
          <a:lstStyle/>
          <a:p>
            <a:pPr/>
            <a:r>
              <a:t>Where to Get Windows Images</a:t>
            </a:r>
          </a:p>
        </p:txBody>
      </p:sp>
      <p:sp>
        <p:nvSpPr>
          <p:cNvPr id="299" name="Shape 299"/>
          <p:cNvSpPr/>
          <p:nvPr>
            <p:ph type="body" idx="1"/>
          </p:nvPr>
        </p:nvSpPr>
        <p:spPr>
          <a:prstGeom prst="rect">
            <a:avLst/>
          </a:prstGeom>
        </p:spPr>
        <p:txBody>
          <a:bodyPr/>
          <a:lstStyle/>
          <a:p>
            <a:pPr/>
            <a:r>
              <a:t>From Microsoft:</a:t>
            </a:r>
          </a:p>
          <a:p>
            <a:pPr lvl="1"/>
            <a:r>
              <a:rPr u="sng">
                <a:hlinkClick r:id="rId3" invalidUrl="" action="" tgtFrame="" tooltip="" history="1" highlightClick="0" endSnd="0"/>
              </a:rPr>
              <a:t>https://developer.microsoft.com/en-us/microsoft-edge/tools/vms/</a:t>
            </a:r>
          </a:p>
          <a:p>
            <a:pPr/>
            <a:r>
              <a:t>Matt Wrock images on Hashicorp Atlas</a:t>
            </a:r>
          </a:p>
          <a:p>
            <a:pPr lvl="1"/>
            <a:r>
              <a:rPr u="sng">
                <a:hlinkClick r:id="rId4" invalidUrl="" action="" tgtFrame="" tooltip="" history="1" highlightClick="0" endSnd="0"/>
              </a:rPr>
              <a:t>https://atlas.hashicorp.com/mwrock</a:t>
            </a:r>
          </a:p>
          <a:p>
            <a:pPr/>
            <a:r>
              <a:t>Create your own using Joe Fitzgerald’s Packer Templates</a:t>
            </a:r>
          </a:p>
          <a:p>
            <a:pPr lvl="1"/>
            <a:r>
              <a:rPr u="sng">
                <a:hlinkClick r:id="rId5" invalidUrl="" action="" tgtFrame="" tooltip="" history="1" highlightClick="0" endSnd="0"/>
              </a:rPr>
              <a:t>https://github.com/joefitzgerald/packer-windows</a:t>
            </a:r>
          </a:p>
        </p:txBody>
      </p:sp>
      <p:pic>
        <p:nvPicPr>
          <p:cNvPr id="300" name="Microsoft_Logo.png"/>
          <p:cNvPicPr>
            <a:picLocks noChangeAspect="1"/>
          </p:cNvPicPr>
          <p:nvPr/>
        </p:nvPicPr>
        <p:blipFill>
          <a:blip r:embed="rId6">
            <a:extLst/>
          </a:blip>
          <a:stretch>
            <a:fillRect/>
          </a:stretch>
        </p:blipFill>
        <p:spPr>
          <a:xfrm>
            <a:off x="16955954" y="3584952"/>
            <a:ext cx="6545731" cy="1397515"/>
          </a:xfrm>
          <a:prstGeom prst="rect">
            <a:avLst/>
          </a:prstGeom>
          <a:ln w="12700">
            <a:miter lim="400000"/>
          </a:ln>
        </p:spPr>
      </p:pic>
      <p:pic>
        <p:nvPicPr>
          <p:cNvPr id="301" name="packer.png"/>
          <p:cNvPicPr>
            <a:picLocks noChangeAspect="1"/>
          </p:cNvPicPr>
          <p:nvPr/>
        </p:nvPicPr>
        <p:blipFill>
          <a:blip r:embed="rId7">
            <a:extLst/>
          </a:blip>
          <a:stretch>
            <a:fillRect/>
          </a:stretch>
        </p:blipFill>
        <p:spPr>
          <a:xfrm>
            <a:off x="18079609" y="11050138"/>
            <a:ext cx="6010286" cy="1540137"/>
          </a:xfrm>
          <a:prstGeom prst="rect">
            <a:avLst/>
          </a:prstGeom>
          <a:ln w="12700">
            <a:miter lim="400000"/>
          </a:ln>
        </p:spPr>
      </p:pic>
      <p:pic>
        <p:nvPicPr>
          <p:cNvPr id="302" name="atlas.png"/>
          <p:cNvPicPr>
            <a:picLocks noChangeAspect="1"/>
          </p:cNvPicPr>
          <p:nvPr/>
        </p:nvPicPr>
        <p:blipFill>
          <a:blip r:embed="rId8">
            <a:extLst/>
          </a:blip>
          <a:stretch>
            <a:fillRect/>
          </a:stretch>
        </p:blipFill>
        <p:spPr>
          <a:xfrm>
            <a:off x="18030722" y="7246235"/>
            <a:ext cx="5544489" cy="1540136"/>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title"/>
          </p:nvPr>
        </p:nvSpPr>
        <p:spPr>
          <a:prstGeom prst="rect">
            <a:avLst/>
          </a:prstGeom>
        </p:spPr>
        <p:txBody>
          <a:bodyPr/>
          <a:lstStyle/>
          <a:p>
            <a:pPr/>
            <a:r>
              <a:t>Setup Run</a:t>
            </a:r>
          </a:p>
        </p:txBody>
      </p:sp>
      <p:grpSp>
        <p:nvGrpSpPr>
          <p:cNvPr id="309" name="Group 309"/>
          <p:cNvGrpSpPr/>
          <p:nvPr/>
        </p:nvGrpSpPr>
        <p:grpSpPr>
          <a:xfrm>
            <a:off x="-228600" y="5411787"/>
            <a:ext cx="24841200" cy="4343401"/>
            <a:chOff x="0" y="0"/>
            <a:chExt cx="24841198" cy="4343400"/>
          </a:xfrm>
        </p:grpSpPr>
        <p:sp>
          <p:nvSpPr>
            <p:cNvPr id="308" name="Shape 308"/>
            <p:cNvSpPr/>
            <p:nvPr/>
          </p:nvSpPr>
          <p:spPr>
            <a:xfrm>
              <a:off x="215900" y="139700"/>
              <a:ext cx="24409400" cy="37846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4200">
                  <a:solidFill>
                    <a:srgbClr val="FFFFFF"/>
                  </a:solidFill>
                  <a:latin typeface="Courier New"/>
                  <a:ea typeface="Courier New"/>
                  <a:cs typeface="Courier New"/>
                  <a:sym typeface="Courier New"/>
                </a:defRPr>
              </a:pPr>
              <a:r>
                <a:t>       Vagrant instance &lt;default-mwrock-Windows2012R2&gt; created.</a:t>
              </a:r>
            </a:p>
            <a:p>
              <a:pPr algn="l" defTabSz="642937">
                <a:defRPr b="1" sz="4200">
                  <a:solidFill>
                    <a:srgbClr val="FFFFFF"/>
                  </a:solidFill>
                  <a:latin typeface="Courier New"/>
                  <a:ea typeface="Courier New"/>
                  <a:cs typeface="Courier New"/>
                  <a:sym typeface="Courier New"/>
                </a:defRPr>
              </a:pPr>
              <a:r>
                <a:t>       Finished creating &lt;default-mwrock-Windows2012R2&gt; (2m11.40s).</a:t>
              </a:r>
            </a:p>
            <a:p>
              <a:pPr algn="l" defTabSz="642937">
                <a:defRPr b="1" sz="4200">
                  <a:solidFill>
                    <a:srgbClr val="FFFFFF"/>
                  </a:solidFill>
                  <a:latin typeface="Courier New"/>
                  <a:ea typeface="Courier New"/>
                  <a:cs typeface="Courier New"/>
                  <a:sym typeface="Courier New"/>
                </a:defRPr>
              </a:pPr>
              <a:r>
                <a:t>…</a:t>
              </a:r>
            </a:p>
            <a:p>
              <a:pPr algn="l" defTabSz="642937">
                <a:defRPr b="1" sz="4200">
                  <a:solidFill>
                    <a:srgbClr val="FFFFFF"/>
                  </a:solidFill>
                  <a:latin typeface="Courier New"/>
                  <a:ea typeface="Courier New"/>
                  <a:cs typeface="Courier New"/>
                  <a:sym typeface="Courier New"/>
                </a:defRPr>
              </a:pPr>
              <a:r>
                <a:t>       Chef Client finished, 3/3 resources updated in 03 minutes 36 seconds</a:t>
              </a:r>
            </a:p>
            <a:p>
              <a:pPr algn="l" defTabSz="642937">
                <a:defRPr b="1" sz="4200">
                  <a:solidFill>
                    <a:srgbClr val="FFFFFF"/>
                  </a:solidFill>
                  <a:latin typeface="Courier New"/>
                  <a:ea typeface="Courier New"/>
                  <a:cs typeface="Courier New"/>
                  <a:sym typeface="Courier New"/>
                </a:defRPr>
              </a:pPr>
              <a:r>
                <a:t>       Finished converging &lt;default-mwrock-Windows2012R2&gt; (4m28.81s).</a:t>
              </a:r>
            </a:p>
          </p:txBody>
        </p:sp>
        <p:pic>
          <p:nvPicPr>
            <p:cNvPr id="307" name=""/>
            <p:cNvPicPr>
              <a:picLocks noChangeAspect="0"/>
            </p:cNvPicPr>
            <p:nvPr/>
          </p:nvPicPr>
          <p:blipFill>
            <a:blip r:embed="rId3">
              <a:extLst/>
            </a:blip>
            <a:stretch>
              <a:fillRect/>
            </a:stretch>
          </p:blipFill>
          <p:spPr>
            <a:xfrm>
              <a:off x="0" y="0"/>
              <a:ext cx="24841199" cy="4343401"/>
            </a:xfrm>
            <a:prstGeom prst="rect">
              <a:avLst/>
            </a:prstGeom>
            <a:effectLst/>
          </p:spPr>
        </p:pic>
      </p:gr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title"/>
          </p:nvPr>
        </p:nvSpPr>
        <p:spPr>
          <a:prstGeom prst="rect">
            <a:avLst/>
          </a:prstGeom>
        </p:spPr>
        <p:txBody>
          <a:bodyPr/>
          <a:lstStyle/>
          <a:p>
            <a:pPr/>
            <a:r>
              <a:t>Kitchen Login</a:t>
            </a:r>
          </a:p>
        </p:txBody>
      </p:sp>
      <p:grpSp>
        <p:nvGrpSpPr>
          <p:cNvPr id="316" name="Group 316"/>
          <p:cNvGrpSpPr/>
          <p:nvPr/>
        </p:nvGrpSpPr>
        <p:grpSpPr>
          <a:xfrm>
            <a:off x="3675310" y="5194300"/>
            <a:ext cx="17033380" cy="5308600"/>
            <a:chOff x="0" y="0"/>
            <a:chExt cx="17033378" cy="5308600"/>
          </a:xfrm>
        </p:grpSpPr>
        <p:sp>
          <p:nvSpPr>
            <p:cNvPr id="315" name="Shape 315"/>
            <p:cNvSpPr/>
            <p:nvPr/>
          </p:nvSpPr>
          <p:spPr>
            <a:xfrm>
              <a:off x="215900" y="139700"/>
              <a:ext cx="16601579" cy="47498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sz="8000">
                  <a:solidFill>
                    <a:srgbClr val="FF2600"/>
                  </a:solidFill>
                  <a:latin typeface="Courier New"/>
                  <a:ea typeface="Courier New"/>
                  <a:cs typeface="Courier New"/>
                  <a:sym typeface="Courier New"/>
                </a:defRPr>
              </a:pPr>
              <a:endParaRPr>
                <a:solidFill>
                  <a:srgbClr val="000000"/>
                </a:solidFill>
              </a:endParaRPr>
            </a:p>
            <a:p>
              <a:pPr algn="l" defTabSz="642937">
                <a:defRPr b="1" sz="8000">
                  <a:solidFill>
                    <a:srgbClr val="FFFFFF"/>
                  </a:solidFill>
                  <a:latin typeface="Courier New"/>
                  <a:ea typeface="Courier New"/>
                  <a:cs typeface="Courier New"/>
                  <a:sym typeface="Courier New"/>
                </a:defRPr>
              </a:pPr>
              <a:r>
                <a:t>open </a:t>
              </a:r>
              <a:r>
                <a:rPr u="sng">
                  <a:hlinkClick r:id="rId3" invalidUrl="" action="" tgtFrame="" tooltip="" history="1" highlightClick="0" endSnd="0"/>
                </a:rPr>
                <a:t>http://192.168.34.36</a:t>
              </a:r>
              <a:r>
                <a:t> </a:t>
              </a:r>
            </a:p>
            <a:p>
              <a:pPr algn="l" defTabSz="642937">
                <a:defRPr b="1" sz="8000">
                  <a:solidFill>
                    <a:srgbClr val="FFFFFF"/>
                  </a:solidFill>
                  <a:latin typeface="Courier New"/>
                  <a:ea typeface="Courier New"/>
                  <a:cs typeface="Courier New"/>
                  <a:sym typeface="Courier New"/>
                </a:defRPr>
              </a:pPr>
              <a:r>
                <a:t>chef exec kitchen login</a:t>
              </a:r>
            </a:p>
          </p:txBody>
        </p:sp>
        <p:pic>
          <p:nvPicPr>
            <p:cNvPr id="314" name=""/>
            <p:cNvPicPr>
              <a:picLocks noChangeAspect="0"/>
            </p:cNvPicPr>
            <p:nvPr/>
          </p:nvPicPr>
          <p:blipFill>
            <a:blip r:embed="rId4">
              <a:extLst/>
            </a:blip>
            <a:stretch>
              <a:fillRect/>
            </a:stretch>
          </p:blipFill>
          <p:spPr>
            <a:xfrm>
              <a:off x="-1" y="0"/>
              <a:ext cx="17033380" cy="5308601"/>
            </a:xfrm>
            <a:prstGeom prst="rect">
              <a:avLst/>
            </a:prstGeom>
            <a:effectLst/>
          </p:spPr>
        </p:pic>
      </p:gr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nvSpPr>
        <p:spPr>
          <a:xfrm>
            <a:off x="-1" y="11103832"/>
            <a:ext cx="6211616" cy="1538215"/>
          </a:xfrm>
          <a:prstGeom prst="rect">
            <a:avLst/>
          </a:prstGeom>
          <a:solidFill>
            <a:srgbClr val="2AA9E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42" name="Shape 142"/>
          <p:cNvSpPr/>
          <p:nvPr/>
        </p:nvSpPr>
        <p:spPr>
          <a:xfrm>
            <a:off x="-1" y="6172975"/>
            <a:ext cx="6211616" cy="1538215"/>
          </a:xfrm>
          <a:prstGeom prst="rect">
            <a:avLst/>
          </a:prstGeom>
          <a:solidFill>
            <a:srgbClr val="2AA9E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43" name="Shape 143"/>
          <p:cNvSpPr/>
          <p:nvPr/>
        </p:nvSpPr>
        <p:spPr>
          <a:xfrm>
            <a:off x="-1" y="3125476"/>
            <a:ext cx="6211616" cy="1538215"/>
          </a:xfrm>
          <a:prstGeom prst="rect">
            <a:avLst/>
          </a:prstGeom>
          <a:solidFill>
            <a:srgbClr val="2AA9E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44" name="Shape 144"/>
          <p:cNvSpPr/>
          <p:nvPr/>
        </p:nvSpPr>
        <p:spPr>
          <a:xfrm>
            <a:off x="0" y="-1"/>
            <a:ext cx="24384000" cy="2711670"/>
          </a:xfrm>
          <a:prstGeom prst="rect">
            <a:avLst/>
          </a:prstGeom>
          <a:solidFill>
            <a:srgbClr val="2AA9E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45" name="Shape 145"/>
          <p:cNvSpPr/>
          <p:nvPr/>
        </p:nvSpPr>
        <p:spPr>
          <a:xfrm>
            <a:off x="252247" y="327359"/>
            <a:ext cx="13936720" cy="2189481"/>
          </a:xfrm>
          <a:prstGeom prst="rect">
            <a:avLst/>
          </a:prstGeom>
          <a:ln w="12700">
            <a:miter lim="400000"/>
          </a:ln>
          <a:effectLst>
            <a:outerShdw sx="100000" sy="100000" kx="0" ky="0" algn="b" rotWithShape="0" blurRad="101600" dist="101600" dir="5400000">
              <a:srgbClr val="000000">
                <a:alpha val="56000"/>
              </a:srgbClr>
            </a:outerShdw>
          </a:effectLst>
          <a:extLst>
            <a:ext uri="{C572A759-6A51-4108-AA02-DFA0A04FC94B}">
              <ma14:wrappingTextBoxFlag xmlns:ma14="http://schemas.microsoft.com/office/mac/drawingml/2011/main" val="1"/>
            </a:ext>
          </a:extLst>
        </p:spPr>
        <p:txBody>
          <a:bodyPr tIns="91439" bIns="91439">
            <a:spAutoFit/>
          </a:bodyPr>
          <a:lstStyle>
            <a:lvl1pPr algn="l" defTabSz="1828800">
              <a:defRPr b="1" spc="600" sz="13200">
                <a:solidFill>
                  <a:srgbClr val="FFFFFF"/>
                </a:solidFill>
                <a:latin typeface="Source Sans Pro Black"/>
                <a:ea typeface="Source Sans Pro Black"/>
                <a:cs typeface="Source Sans Pro Black"/>
                <a:sym typeface="Source Sans Pro Black"/>
              </a:defRPr>
            </a:lvl1pPr>
          </a:lstStyle>
          <a:p>
            <a:pPr/>
            <a:r>
              <a:t>sponsors</a:t>
            </a:r>
          </a:p>
        </p:txBody>
      </p:sp>
      <p:pic>
        <p:nvPicPr>
          <p:cNvPr id="146" name="image1.tif"/>
          <p:cNvPicPr>
            <a:picLocks noChangeAspect="1"/>
          </p:cNvPicPr>
          <p:nvPr/>
        </p:nvPicPr>
        <p:blipFill>
          <a:blip r:embed="rId3">
            <a:extLst/>
          </a:blip>
          <a:stretch>
            <a:fillRect/>
          </a:stretch>
        </p:blipFill>
        <p:spPr>
          <a:xfrm>
            <a:off x="7220605" y="3616218"/>
            <a:ext cx="6738626" cy="1690783"/>
          </a:xfrm>
          <a:prstGeom prst="rect">
            <a:avLst/>
          </a:prstGeom>
          <a:ln w="12700">
            <a:miter lim="400000"/>
          </a:ln>
        </p:spPr>
      </p:pic>
      <p:sp>
        <p:nvSpPr>
          <p:cNvPr id="147" name="Shape 147"/>
          <p:cNvSpPr/>
          <p:nvPr/>
        </p:nvSpPr>
        <p:spPr>
          <a:xfrm>
            <a:off x="252247" y="3311759"/>
            <a:ext cx="4698126" cy="11607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6400">
                <a:solidFill>
                  <a:srgbClr val="FFFFFF"/>
                </a:solidFill>
                <a:latin typeface="Source Sans Pro"/>
                <a:ea typeface="Source Sans Pro"/>
                <a:cs typeface="Source Sans Pro"/>
                <a:sym typeface="Source Sans Pro"/>
              </a:defRPr>
            </a:lvl1pPr>
          </a:lstStyle>
          <a:p>
            <a:pPr/>
            <a:r>
              <a:t>platinum</a:t>
            </a:r>
          </a:p>
        </p:txBody>
      </p:sp>
      <p:sp>
        <p:nvSpPr>
          <p:cNvPr id="148" name="Shape 148"/>
          <p:cNvSpPr/>
          <p:nvPr/>
        </p:nvSpPr>
        <p:spPr>
          <a:xfrm>
            <a:off x="252247" y="6255520"/>
            <a:ext cx="4698126" cy="11607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6400">
                <a:solidFill>
                  <a:srgbClr val="FFFFFF"/>
                </a:solidFill>
                <a:latin typeface="Source Sans Pro"/>
                <a:ea typeface="Source Sans Pro"/>
                <a:cs typeface="Source Sans Pro"/>
                <a:sym typeface="Source Sans Pro"/>
              </a:defRPr>
            </a:lvl1pPr>
          </a:lstStyle>
          <a:p>
            <a:pPr/>
            <a:r>
              <a:t>gold</a:t>
            </a:r>
          </a:p>
        </p:txBody>
      </p:sp>
      <p:sp>
        <p:nvSpPr>
          <p:cNvPr id="149" name="Shape 149"/>
          <p:cNvSpPr/>
          <p:nvPr/>
        </p:nvSpPr>
        <p:spPr>
          <a:xfrm>
            <a:off x="252247" y="11320643"/>
            <a:ext cx="3783726" cy="11607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6400">
                <a:solidFill>
                  <a:srgbClr val="FFFFFF"/>
                </a:solidFill>
                <a:latin typeface="Source Sans Pro"/>
                <a:ea typeface="Source Sans Pro"/>
                <a:cs typeface="Source Sans Pro"/>
                <a:sym typeface="Source Sans Pro"/>
              </a:defRPr>
            </a:lvl1pPr>
          </a:lstStyle>
          <a:p>
            <a:pPr/>
            <a:r>
              <a:t>silver</a:t>
            </a:r>
          </a:p>
        </p:txBody>
      </p:sp>
      <p:pic>
        <p:nvPicPr>
          <p:cNvPr id="150" name="image2.tif"/>
          <p:cNvPicPr>
            <a:picLocks noChangeAspect="1"/>
          </p:cNvPicPr>
          <p:nvPr/>
        </p:nvPicPr>
        <p:blipFill>
          <a:blip r:embed="rId4">
            <a:extLst/>
          </a:blip>
          <a:stretch>
            <a:fillRect/>
          </a:stretch>
        </p:blipFill>
        <p:spPr>
          <a:xfrm>
            <a:off x="16732443" y="3311759"/>
            <a:ext cx="4840943" cy="2449517"/>
          </a:xfrm>
          <a:prstGeom prst="rect">
            <a:avLst/>
          </a:prstGeom>
          <a:ln w="12700">
            <a:miter lim="400000"/>
          </a:ln>
        </p:spPr>
      </p:pic>
      <p:pic>
        <p:nvPicPr>
          <p:cNvPr id="151" name="image3.tif"/>
          <p:cNvPicPr>
            <a:picLocks noChangeAspect="1"/>
          </p:cNvPicPr>
          <p:nvPr/>
        </p:nvPicPr>
        <p:blipFill>
          <a:blip r:embed="rId5">
            <a:extLst/>
          </a:blip>
          <a:stretch>
            <a:fillRect/>
          </a:stretch>
        </p:blipFill>
        <p:spPr>
          <a:xfrm>
            <a:off x="3649429" y="8896067"/>
            <a:ext cx="4240307" cy="903029"/>
          </a:xfrm>
          <a:prstGeom prst="rect">
            <a:avLst/>
          </a:prstGeom>
          <a:ln w="12700">
            <a:miter lim="400000"/>
          </a:ln>
        </p:spPr>
      </p:pic>
      <p:pic>
        <p:nvPicPr>
          <p:cNvPr id="152" name="image4.tif"/>
          <p:cNvPicPr>
            <a:picLocks noChangeAspect="1"/>
          </p:cNvPicPr>
          <p:nvPr/>
        </p:nvPicPr>
        <p:blipFill>
          <a:blip r:embed="rId6">
            <a:extLst/>
          </a:blip>
          <a:stretch>
            <a:fillRect/>
          </a:stretch>
        </p:blipFill>
        <p:spPr>
          <a:xfrm>
            <a:off x="8966182" y="8114016"/>
            <a:ext cx="2113803" cy="2227623"/>
          </a:xfrm>
          <a:prstGeom prst="rect">
            <a:avLst/>
          </a:prstGeom>
          <a:ln w="12700">
            <a:miter lim="400000"/>
          </a:ln>
        </p:spPr>
      </p:pic>
      <p:pic>
        <p:nvPicPr>
          <p:cNvPr id="153" name="image5.tif"/>
          <p:cNvPicPr>
            <a:picLocks noChangeAspect="1"/>
          </p:cNvPicPr>
          <p:nvPr/>
        </p:nvPicPr>
        <p:blipFill>
          <a:blip r:embed="rId7">
            <a:extLst/>
          </a:blip>
          <a:stretch>
            <a:fillRect/>
          </a:stretch>
        </p:blipFill>
        <p:spPr>
          <a:xfrm>
            <a:off x="12675107" y="8781898"/>
            <a:ext cx="5125571" cy="1455961"/>
          </a:xfrm>
          <a:prstGeom prst="rect">
            <a:avLst/>
          </a:prstGeom>
          <a:ln w="12700">
            <a:miter lim="400000"/>
          </a:ln>
        </p:spPr>
      </p:pic>
      <p:pic>
        <p:nvPicPr>
          <p:cNvPr id="154" name="image6.tif"/>
          <p:cNvPicPr>
            <a:picLocks noChangeAspect="1"/>
          </p:cNvPicPr>
          <p:nvPr/>
        </p:nvPicPr>
        <p:blipFill>
          <a:blip r:embed="rId8">
            <a:extLst/>
          </a:blip>
          <a:stretch>
            <a:fillRect/>
          </a:stretch>
        </p:blipFill>
        <p:spPr>
          <a:xfrm>
            <a:off x="18877123" y="9281645"/>
            <a:ext cx="4180543" cy="820031"/>
          </a:xfrm>
          <a:prstGeom prst="rect">
            <a:avLst/>
          </a:prstGeom>
          <a:ln w="12700">
            <a:miter lim="400000"/>
          </a:ln>
        </p:spPr>
      </p:pic>
      <p:pic>
        <p:nvPicPr>
          <p:cNvPr id="155" name="image7.tif"/>
          <p:cNvPicPr>
            <a:picLocks noChangeAspect="1"/>
          </p:cNvPicPr>
          <p:nvPr/>
        </p:nvPicPr>
        <p:blipFill>
          <a:blip r:embed="rId9">
            <a:extLst/>
          </a:blip>
          <a:stretch>
            <a:fillRect/>
          </a:stretch>
        </p:blipFill>
        <p:spPr>
          <a:xfrm>
            <a:off x="18313818" y="6760454"/>
            <a:ext cx="5307157" cy="1556767"/>
          </a:xfrm>
          <a:prstGeom prst="rect">
            <a:avLst/>
          </a:prstGeom>
          <a:ln w="12700">
            <a:miter lim="400000"/>
          </a:ln>
        </p:spPr>
      </p:pic>
      <p:pic>
        <p:nvPicPr>
          <p:cNvPr id="156" name="image8.tif"/>
          <p:cNvPicPr>
            <a:picLocks noChangeAspect="1"/>
          </p:cNvPicPr>
          <p:nvPr/>
        </p:nvPicPr>
        <p:blipFill>
          <a:blip r:embed="rId10">
            <a:extLst/>
          </a:blip>
          <a:stretch>
            <a:fillRect/>
          </a:stretch>
        </p:blipFill>
        <p:spPr>
          <a:xfrm>
            <a:off x="13554636" y="6760454"/>
            <a:ext cx="3697941" cy="1198135"/>
          </a:xfrm>
          <a:prstGeom prst="rect">
            <a:avLst/>
          </a:prstGeom>
          <a:ln w="12700">
            <a:miter lim="400000"/>
          </a:ln>
        </p:spPr>
      </p:pic>
      <p:pic>
        <p:nvPicPr>
          <p:cNvPr id="157" name="image9.tif"/>
          <p:cNvPicPr>
            <a:picLocks noChangeAspect="1"/>
          </p:cNvPicPr>
          <p:nvPr/>
        </p:nvPicPr>
        <p:blipFill>
          <a:blip r:embed="rId11">
            <a:extLst/>
          </a:blip>
          <a:stretch>
            <a:fillRect/>
          </a:stretch>
        </p:blipFill>
        <p:spPr>
          <a:xfrm>
            <a:off x="8552329" y="6760454"/>
            <a:ext cx="3639671" cy="812860"/>
          </a:xfrm>
          <a:prstGeom prst="rect">
            <a:avLst/>
          </a:prstGeom>
          <a:ln w="12700">
            <a:miter lim="400000"/>
          </a:ln>
        </p:spPr>
      </p:pic>
      <p:pic>
        <p:nvPicPr>
          <p:cNvPr id="158" name="image10.tif"/>
          <p:cNvPicPr>
            <a:picLocks noChangeAspect="1"/>
          </p:cNvPicPr>
          <p:nvPr/>
        </p:nvPicPr>
        <p:blipFill>
          <a:blip r:embed="rId12">
            <a:extLst/>
          </a:blip>
          <a:stretch>
            <a:fillRect/>
          </a:stretch>
        </p:blipFill>
        <p:spPr>
          <a:xfrm>
            <a:off x="7001056" y="11872225"/>
            <a:ext cx="3930253" cy="1069903"/>
          </a:xfrm>
          <a:prstGeom prst="rect">
            <a:avLst/>
          </a:prstGeom>
          <a:ln w="12700">
            <a:miter lim="400000"/>
          </a:ln>
        </p:spPr>
      </p:pic>
      <p:pic>
        <p:nvPicPr>
          <p:cNvPr id="159" name="image11.tif"/>
          <p:cNvPicPr>
            <a:picLocks noChangeAspect="1"/>
          </p:cNvPicPr>
          <p:nvPr/>
        </p:nvPicPr>
        <p:blipFill>
          <a:blip r:embed="rId13">
            <a:extLst/>
          </a:blip>
          <a:stretch>
            <a:fillRect/>
          </a:stretch>
        </p:blipFill>
        <p:spPr>
          <a:xfrm>
            <a:off x="13264111" y="11975376"/>
            <a:ext cx="3556001" cy="863601"/>
          </a:xfrm>
          <a:prstGeom prst="rect">
            <a:avLst/>
          </a:prstGeom>
          <a:ln w="12700">
            <a:miter lim="400000"/>
          </a:ln>
        </p:spPr>
      </p:pic>
      <p:pic>
        <p:nvPicPr>
          <p:cNvPr id="160" name="image12.tif"/>
          <p:cNvPicPr>
            <a:picLocks noChangeAspect="1"/>
          </p:cNvPicPr>
          <p:nvPr/>
        </p:nvPicPr>
        <p:blipFill>
          <a:blip r:embed="rId14">
            <a:extLst/>
          </a:blip>
          <a:stretch>
            <a:fillRect/>
          </a:stretch>
        </p:blipFill>
        <p:spPr>
          <a:xfrm>
            <a:off x="19152916" y="11769938"/>
            <a:ext cx="3073351" cy="1297637"/>
          </a:xfrm>
          <a:prstGeom prst="rect">
            <a:avLst/>
          </a:prstGeom>
          <a:ln w="12700">
            <a:miter lim="400000"/>
          </a:ln>
        </p:spPr>
      </p:pic>
      <p:sp>
        <p:nvSpPr>
          <p:cNvPr id="161" name="Shape 161"/>
          <p:cNvSpPr/>
          <p:nvPr/>
        </p:nvSpPr>
        <p:spPr>
          <a:xfrm>
            <a:off x="-1" y="3125476"/>
            <a:ext cx="24636250" cy="1"/>
          </a:xfrm>
          <a:prstGeom prst="line">
            <a:avLst/>
          </a:prstGeom>
          <a:ln w="25400">
            <a:solidFill>
              <a:srgbClr val="2AA9E0"/>
            </a:solidFill>
            <a:miter/>
          </a:ln>
        </p:spPr>
        <p:txBody>
          <a:bodyPr tIns="91439" bIns="91439"/>
          <a:lstStyle/>
          <a:p>
            <a:pPr algn="l" defTabSz="1828800">
              <a:defRPr sz="3600">
                <a:latin typeface="Calibri"/>
                <a:ea typeface="Calibri"/>
                <a:cs typeface="Calibri"/>
                <a:sym typeface="Calibri"/>
              </a:defRPr>
            </a:pPr>
          </a:p>
        </p:txBody>
      </p:sp>
      <p:sp>
        <p:nvSpPr>
          <p:cNvPr id="162" name="Shape 162"/>
          <p:cNvSpPr/>
          <p:nvPr/>
        </p:nvSpPr>
        <p:spPr>
          <a:xfrm>
            <a:off x="0" y="6154687"/>
            <a:ext cx="24905190" cy="1"/>
          </a:xfrm>
          <a:prstGeom prst="line">
            <a:avLst/>
          </a:prstGeom>
          <a:ln w="25400">
            <a:solidFill>
              <a:srgbClr val="2AA9E0"/>
            </a:solidFill>
            <a:miter/>
          </a:ln>
        </p:spPr>
        <p:txBody>
          <a:bodyPr tIns="91439" bIns="91439"/>
          <a:lstStyle/>
          <a:p>
            <a:pPr algn="l" defTabSz="1828800">
              <a:defRPr sz="3600">
                <a:latin typeface="Calibri"/>
                <a:ea typeface="Calibri"/>
                <a:cs typeface="Calibri"/>
                <a:sym typeface="Calibri"/>
              </a:defRPr>
            </a:pPr>
          </a:p>
        </p:txBody>
      </p:sp>
      <p:sp>
        <p:nvSpPr>
          <p:cNvPr id="163" name="Shape 163"/>
          <p:cNvSpPr/>
          <p:nvPr/>
        </p:nvSpPr>
        <p:spPr>
          <a:xfrm>
            <a:off x="-1" y="11085546"/>
            <a:ext cx="25047386" cy="42772"/>
          </a:xfrm>
          <a:prstGeom prst="line">
            <a:avLst/>
          </a:prstGeom>
          <a:ln w="25400">
            <a:solidFill>
              <a:srgbClr val="2AA9E0"/>
            </a:solidFill>
            <a:miter/>
          </a:ln>
        </p:spPr>
        <p:txBody>
          <a:bodyPr tIns="91439" bIns="91439"/>
          <a:lstStyle/>
          <a:p>
            <a:pPr algn="l" defTabSz="1828800">
              <a:defRPr sz="3600">
                <a:latin typeface="Calibri"/>
                <a:ea typeface="Calibri"/>
                <a:cs typeface="Calibri"/>
                <a:sym typeface="Calibri"/>
              </a:defRPr>
            </a:pPr>
          </a:p>
        </p:txBody>
      </p:sp>
      <p:pic>
        <p:nvPicPr>
          <p:cNvPr id="164" name="image13.png"/>
          <p:cNvPicPr>
            <a:picLocks noChangeAspect="1"/>
          </p:cNvPicPr>
          <p:nvPr/>
        </p:nvPicPr>
        <p:blipFill>
          <a:blip r:embed="rId15">
            <a:extLst/>
          </a:blip>
          <a:stretch>
            <a:fillRect/>
          </a:stretch>
        </p:blipFill>
        <p:spPr>
          <a:xfrm>
            <a:off x="19914556" y="253968"/>
            <a:ext cx="3909849" cy="2127417"/>
          </a:xfrm>
          <a:prstGeom prst="rect">
            <a:avLst/>
          </a:pr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p>
            <a:pPr/>
          </a:p>
        </p:txBody>
      </p:sp>
      <p:pic>
        <p:nvPicPr>
          <p:cNvPr id="321" name="Red_Hat_RGB.jpg"/>
          <p:cNvPicPr>
            <a:picLocks noChangeAspect="1"/>
          </p:cNvPicPr>
          <p:nvPr/>
        </p:nvPicPr>
        <p:blipFill>
          <a:blip r:embed="rId2">
            <a:extLst/>
          </a:blip>
          <a:stretch>
            <a:fillRect/>
          </a:stretch>
        </p:blipFill>
        <p:spPr>
          <a:xfrm>
            <a:off x="14171420" y="3717460"/>
            <a:ext cx="9114070" cy="9114070"/>
          </a:xfrm>
          <a:prstGeom prst="rect">
            <a:avLst/>
          </a:prstGeom>
          <a:ln w="12700">
            <a:miter lim="400000"/>
          </a:ln>
        </p:spPr>
      </p:pic>
      <p:pic>
        <p:nvPicPr>
          <p:cNvPr id="322" name="ubuntu-logo.jpg"/>
          <p:cNvPicPr>
            <a:picLocks noChangeAspect="1"/>
          </p:cNvPicPr>
          <p:nvPr/>
        </p:nvPicPr>
        <p:blipFill>
          <a:blip r:embed="rId3">
            <a:extLst/>
          </a:blip>
          <a:stretch>
            <a:fillRect/>
          </a:stretch>
        </p:blipFill>
        <p:spPr>
          <a:xfrm>
            <a:off x="-736439" y="3204112"/>
            <a:ext cx="13004801" cy="9753601"/>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xfrm>
            <a:off x="1689100" y="384640"/>
            <a:ext cx="21005800" cy="2286001"/>
          </a:xfrm>
          <a:prstGeom prst="rect">
            <a:avLst/>
          </a:prstGeom>
        </p:spPr>
        <p:txBody>
          <a:bodyPr/>
          <a:lstStyle/>
          <a:p>
            <a:pPr/>
            <a:r>
              <a:t>.kitchen.yml</a:t>
            </a:r>
          </a:p>
        </p:txBody>
      </p:sp>
      <p:grpSp>
        <p:nvGrpSpPr>
          <p:cNvPr id="327" name="Group 327"/>
          <p:cNvGrpSpPr/>
          <p:nvPr/>
        </p:nvGrpSpPr>
        <p:grpSpPr>
          <a:xfrm>
            <a:off x="5358529" y="2687042"/>
            <a:ext cx="14274160" cy="11353801"/>
            <a:chOff x="0" y="0"/>
            <a:chExt cx="14274158" cy="11353800"/>
          </a:xfrm>
        </p:grpSpPr>
        <p:sp>
          <p:nvSpPr>
            <p:cNvPr id="326" name="Shape 326"/>
            <p:cNvSpPr/>
            <p:nvPr/>
          </p:nvSpPr>
          <p:spPr>
            <a:xfrm>
              <a:off x="215900" y="139700"/>
              <a:ext cx="13842359" cy="10795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sz="3700">
                  <a:solidFill>
                    <a:srgbClr val="FF2600"/>
                  </a:solidFill>
                  <a:latin typeface="Courier New"/>
                  <a:ea typeface="Courier New"/>
                  <a:cs typeface="Courier New"/>
                  <a:sym typeface="Courier New"/>
                </a:defRPr>
              </a:pPr>
              <a:r>
                <a:t>---</a:t>
              </a:r>
              <a:endParaRPr>
                <a:solidFill>
                  <a:srgbClr val="000000"/>
                </a:solidFill>
              </a:endParaRPr>
            </a:p>
            <a:p>
              <a:pPr algn="l" defTabSz="642937">
                <a:defRPr b="1" sz="3700">
                  <a:solidFill>
                    <a:srgbClr val="FFFFFF"/>
                  </a:solidFill>
                  <a:latin typeface="Courier New"/>
                  <a:ea typeface="Courier New"/>
                  <a:cs typeface="Courier New"/>
                  <a:sym typeface="Courier New"/>
                </a:defRPr>
              </a:pPr>
              <a:r>
                <a:t>driver:</a:t>
              </a:r>
              <a:endParaRPr b="0">
                <a:solidFill>
                  <a:srgbClr val="000000"/>
                </a:solidFill>
              </a:endParaRPr>
            </a:p>
            <a:p>
              <a:pPr algn="l" defTabSz="642937">
                <a:defRPr sz="37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vagrant</a:t>
              </a:r>
              <a:endParaRPr>
                <a:solidFill>
                  <a:srgbClr val="000000"/>
                </a:solidFill>
              </a:endParaRPr>
            </a:p>
            <a:p>
              <a:pPr algn="l" defTabSz="642937">
                <a:defRPr sz="3700">
                  <a:latin typeface="Courier New"/>
                  <a:ea typeface="Courier New"/>
                  <a:cs typeface="Courier New"/>
                  <a:sym typeface="Courier New"/>
                </a:defRPr>
              </a:pPr>
            </a:p>
            <a:p>
              <a:pPr algn="l" defTabSz="642937">
                <a:defRPr b="1" sz="3700">
                  <a:solidFill>
                    <a:srgbClr val="FFFFFF"/>
                  </a:solidFill>
                  <a:latin typeface="Courier New"/>
                  <a:ea typeface="Courier New"/>
                  <a:cs typeface="Courier New"/>
                  <a:sym typeface="Courier New"/>
                </a:defRPr>
              </a:pPr>
              <a:r>
                <a:t>provisioner:</a:t>
              </a:r>
              <a:endParaRPr b="0">
                <a:solidFill>
                  <a:srgbClr val="000000"/>
                </a:solidFill>
              </a:endParaRPr>
            </a:p>
            <a:p>
              <a:pPr algn="l" defTabSz="642937">
                <a:defRPr sz="37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chef_zero</a:t>
              </a:r>
              <a:endParaRPr>
                <a:solidFill>
                  <a:srgbClr val="000000"/>
                </a:solidFill>
              </a:endParaRPr>
            </a:p>
            <a:p>
              <a:pPr algn="l" defTabSz="642937">
                <a:defRPr b="1" sz="3700">
                  <a:latin typeface="Courier New"/>
                  <a:ea typeface="Courier New"/>
                  <a:cs typeface="Courier New"/>
                  <a:sym typeface="Courier New"/>
                </a:defRPr>
              </a:pPr>
            </a:p>
            <a:p>
              <a:pPr algn="l" defTabSz="642937">
                <a:defRPr b="1" sz="3700">
                  <a:solidFill>
                    <a:srgbClr val="FFFFFF"/>
                  </a:solidFill>
                  <a:latin typeface="Courier New"/>
                  <a:ea typeface="Courier New"/>
                  <a:cs typeface="Courier New"/>
                  <a:sym typeface="Courier New"/>
                </a:defRPr>
              </a:pPr>
              <a:r>
                <a:t>verifier:</a:t>
              </a:r>
              <a:endParaRPr b="0">
                <a:solidFill>
                  <a:srgbClr val="000000"/>
                </a:solidFill>
              </a:endParaRPr>
            </a:p>
            <a:p>
              <a:pPr algn="l" defTabSz="642937">
                <a:defRPr sz="37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inspec</a:t>
              </a:r>
              <a:endParaRPr>
                <a:solidFill>
                  <a:srgbClr val="000000"/>
                </a:solidFill>
              </a:endParaRPr>
            </a:p>
            <a:p>
              <a:pPr algn="l" defTabSz="642937">
                <a:defRPr sz="3700">
                  <a:latin typeface="Courier New"/>
                  <a:ea typeface="Courier New"/>
                  <a:cs typeface="Courier New"/>
                  <a:sym typeface="Courier New"/>
                </a:defRPr>
              </a:pPr>
            </a:p>
            <a:p>
              <a:pPr algn="l" defTabSz="642937">
                <a:defRPr b="1" sz="3700">
                  <a:solidFill>
                    <a:srgbClr val="FFFFFF"/>
                  </a:solidFill>
                  <a:latin typeface="Courier New"/>
                  <a:ea typeface="Courier New"/>
                  <a:cs typeface="Courier New"/>
                  <a:sym typeface="Courier New"/>
                </a:defRPr>
              </a:pPr>
              <a:r>
                <a:t>platforms:</a:t>
              </a:r>
              <a:endParaRPr b="0">
                <a:solidFill>
                  <a:srgbClr val="000000"/>
                </a:solidFill>
              </a:endParaRPr>
            </a:p>
            <a:p>
              <a:pPr algn="l" defTabSz="642937">
                <a:defRPr sz="37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ubuntu-</a:t>
              </a:r>
              <a:r>
                <a:rPr>
                  <a:solidFill>
                    <a:srgbClr val="B6FA00"/>
                  </a:solidFill>
                </a:rPr>
                <a:t>16.04</a:t>
              </a:r>
              <a:endParaRPr>
                <a:solidFill>
                  <a:srgbClr val="000000"/>
                </a:solidFill>
              </a:endParaRPr>
            </a:p>
            <a:p>
              <a:pPr algn="l" defTabSz="642937">
                <a:defRPr sz="37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centos-</a:t>
              </a:r>
              <a:r>
                <a:rPr>
                  <a:solidFill>
                    <a:srgbClr val="B6FA00"/>
                  </a:solidFill>
                </a:rPr>
                <a:t>7.3</a:t>
              </a:r>
              <a:endParaRPr>
                <a:solidFill>
                  <a:srgbClr val="000000"/>
                </a:solidFill>
              </a:endParaRPr>
            </a:p>
            <a:p>
              <a:pPr algn="l" defTabSz="642937">
                <a:defRPr sz="3700">
                  <a:latin typeface="Courier New"/>
                  <a:ea typeface="Courier New"/>
                  <a:cs typeface="Courier New"/>
                  <a:sym typeface="Courier New"/>
                </a:defRPr>
              </a:pPr>
            </a:p>
            <a:p>
              <a:pPr algn="l" defTabSz="642937">
                <a:defRPr b="1" sz="3700">
                  <a:solidFill>
                    <a:srgbClr val="FFFFFF"/>
                  </a:solidFill>
                  <a:latin typeface="Courier New"/>
                  <a:ea typeface="Courier New"/>
                  <a:cs typeface="Courier New"/>
                  <a:sym typeface="Courier New"/>
                </a:defRPr>
              </a:pPr>
              <a:r>
                <a:t>suites:</a:t>
              </a:r>
              <a:endParaRPr b="0">
                <a:solidFill>
                  <a:srgbClr val="000000"/>
                </a:solidFill>
              </a:endParaRPr>
            </a:p>
            <a:p>
              <a:pPr algn="l" defTabSz="642937">
                <a:defRPr sz="37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default</a:t>
              </a:r>
              <a:endParaRPr>
                <a:solidFill>
                  <a:srgbClr val="000000"/>
                </a:solidFill>
              </a:endParaRPr>
            </a:p>
            <a:p>
              <a:pPr algn="l" defTabSz="642937">
                <a:defRPr b="1" sz="3700">
                  <a:solidFill>
                    <a:srgbClr val="FFFFFF"/>
                  </a:solidFill>
                  <a:latin typeface="Courier New"/>
                  <a:ea typeface="Courier New"/>
                  <a:cs typeface="Courier New"/>
                  <a:sym typeface="Courier New"/>
                </a:defRPr>
              </a:pPr>
              <a:r>
                <a:rPr b="0">
                  <a:solidFill>
                    <a:srgbClr val="000000"/>
                  </a:solidFill>
                </a:rPr>
                <a:t>    </a:t>
              </a:r>
              <a:r>
                <a:t>run_list:</a:t>
              </a:r>
              <a:endParaRPr b="0">
                <a:solidFill>
                  <a:srgbClr val="000000"/>
                </a:solidFill>
              </a:endParaRPr>
            </a:p>
            <a:p>
              <a:pPr algn="l" defTabSz="642937">
                <a:defRPr sz="3700">
                  <a:solidFill>
                    <a:srgbClr val="FF2600"/>
                  </a:solidFill>
                  <a:latin typeface="Courier New"/>
                  <a:ea typeface="Courier New"/>
                  <a:cs typeface="Courier New"/>
                  <a:sym typeface="Courier New"/>
                </a:defRPr>
              </a:pPr>
              <a:r>
                <a:t>      - recipe</a:t>
              </a:r>
              <a:r>
                <a:rPr>
                  <a:solidFill>
                    <a:srgbClr val="F6E863"/>
                  </a:solidFill>
                </a:rPr>
                <a:t>[</a:t>
              </a:r>
              <a:r>
                <a:t>hello_webpage_chef::default</a:t>
              </a:r>
              <a:r>
                <a:rPr>
                  <a:solidFill>
                    <a:srgbClr val="F6E863"/>
                  </a:solidFill>
                </a:rPr>
                <a:t>]</a:t>
              </a:r>
              <a:endParaRPr>
                <a:solidFill>
                  <a:srgbClr val="000000"/>
                </a:solidFill>
              </a:endParaRPr>
            </a:p>
            <a:p>
              <a:pPr algn="l" defTabSz="642937">
                <a:defRPr b="1" sz="3700">
                  <a:solidFill>
                    <a:srgbClr val="FFFFFF"/>
                  </a:solidFill>
                  <a:latin typeface="Courier New"/>
                  <a:ea typeface="Courier New"/>
                  <a:cs typeface="Courier New"/>
                  <a:sym typeface="Courier New"/>
                </a:defRPr>
              </a:pPr>
              <a:r>
                <a:rPr b="0">
                  <a:solidFill>
                    <a:srgbClr val="000000"/>
                  </a:solidFill>
                </a:rPr>
                <a:t>    </a:t>
              </a:r>
              <a:r>
                <a:t>attributes:</a:t>
              </a:r>
              <a:endParaRPr b="0">
                <a:solidFill>
                  <a:srgbClr val="000000"/>
                </a:solidFill>
              </a:endParaRPr>
            </a:p>
          </p:txBody>
        </p:sp>
        <p:pic>
          <p:nvPicPr>
            <p:cNvPr id="325" name=""/>
            <p:cNvPicPr>
              <a:picLocks noChangeAspect="0"/>
            </p:cNvPicPr>
            <p:nvPr/>
          </p:nvPicPr>
          <p:blipFill>
            <a:blip r:embed="rId3">
              <a:extLst/>
            </a:blip>
            <a:stretch>
              <a:fillRect/>
            </a:stretch>
          </p:blipFill>
          <p:spPr>
            <a:xfrm>
              <a:off x="-1" y="0"/>
              <a:ext cx="14274159" cy="11353800"/>
            </a:xfrm>
            <a:prstGeom prst="rect">
              <a:avLst/>
            </a:prstGeom>
            <a:effectLst/>
          </p:spPr>
        </p:pic>
      </p:gr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title"/>
          </p:nvPr>
        </p:nvSpPr>
        <p:spPr>
          <a:prstGeom prst="rect">
            <a:avLst/>
          </a:prstGeom>
        </p:spPr>
        <p:txBody>
          <a:bodyPr/>
          <a:lstStyle/>
          <a:p>
            <a:pPr/>
          </a:p>
        </p:txBody>
      </p:sp>
      <p:grpSp>
        <p:nvGrpSpPr>
          <p:cNvPr id="334" name="Group 334"/>
          <p:cNvGrpSpPr/>
          <p:nvPr/>
        </p:nvGrpSpPr>
        <p:grpSpPr>
          <a:xfrm>
            <a:off x="1023118" y="5017899"/>
            <a:ext cx="22337764" cy="6781801"/>
            <a:chOff x="0" y="0"/>
            <a:chExt cx="22337762" cy="6781800"/>
          </a:xfrm>
        </p:grpSpPr>
        <p:sp>
          <p:nvSpPr>
            <p:cNvPr id="333" name="Shape 333"/>
            <p:cNvSpPr/>
            <p:nvPr/>
          </p:nvSpPr>
          <p:spPr>
            <a:xfrm>
              <a:off x="215900" y="139700"/>
              <a:ext cx="21905963" cy="6223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4200">
                  <a:solidFill>
                    <a:srgbClr val="FFFFFF"/>
                  </a:solidFill>
                  <a:latin typeface="Courier New"/>
                  <a:ea typeface="Courier New"/>
                  <a:cs typeface="Courier New"/>
                  <a:sym typeface="Courier New"/>
                </a:defRPr>
              </a:pPr>
              <a:endParaRPr>
                <a:solidFill>
                  <a:srgbClr val="000000"/>
                </a:solidFill>
              </a:endParaRPr>
            </a:p>
            <a:p>
              <a:pPr algn="l" defTabSz="642937">
                <a:defRPr b="1" sz="4200">
                  <a:solidFill>
                    <a:srgbClr val="FFFFFF"/>
                  </a:solidFill>
                  <a:latin typeface="Courier New"/>
                  <a:ea typeface="Courier New"/>
                  <a:cs typeface="Courier New"/>
                  <a:sym typeface="Courier New"/>
                </a:defRPr>
              </a:pPr>
              <a:r>
                <a:t>chef exec kitchen list</a:t>
              </a:r>
            </a:p>
            <a:p>
              <a:pPr algn="l" defTabSz="642937">
                <a:defRPr b="1" sz="4200">
                  <a:solidFill>
                    <a:srgbClr val="FFFFFF"/>
                  </a:solidFill>
                  <a:latin typeface="Courier New"/>
                  <a:ea typeface="Courier New"/>
                  <a:cs typeface="Courier New"/>
                  <a:sym typeface="Courier New"/>
                </a:defRPr>
              </a:pPr>
              <a:r>
                <a:t>chef exec kitchen converge</a:t>
              </a:r>
            </a:p>
            <a:p>
              <a:pPr algn="l" defTabSz="642937">
                <a:defRPr b="1" sz="4200">
                  <a:solidFill>
                    <a:srgbClr val="FFFFFF"/>
                  </a:solidFill>
                  <a:latin typeface="Courier New"/>
                  <a:ea typeface="Courier New"/>
                  <a:cs typeface="Courier New"/>
                  <a:sym typeface="Courier New"/>
                </a:defRPr>
              </a:pPr>
              <a:r>
                <a:t>…</a:t>
              </a:r>
            </a:p>
            <a:p>
              <a:pPr algn="l" defTabSz="642937">
                <a:defRPr b="1" sz="4200">
                  <a:solidFill>
                    <a:srgbClr val="FFFFFF"/>
                  </a:solidFill>
                  <a:latin typeface="Courier New"/>
                  <a:ea typeface="Courier New"/>
                  <a:cs typeface="Courier New"/>
                  <a:sym typeface="Courier New"/>
                </a:defRPr>
              </a:pPr>
              <a:r>
                <a:t>       Chef Client finished, 52/115 resources updated in 21 seconds</a:t>
              </a:r>
            </a:p>
            <a:p>
              <a:pPr algn="l" defTabSz="642937">
                <a:defRPr b="1" sz="4200">
                  <a:solidFill>
                    <a:srgbClr val="FFFFFF"/>
                  </a:solidFill>
                  <a:latin typeface="Courier New"/>
                  <a:ea typeface="Courier New"/>
                  <a:cs typeface="Courier New"/>
                  <a:sym typeface="Courier New"/>
                </a:defRPr>
              </a:pPr>
              <a:r>
                <a:t>       Finished converging &lt;default-ubuntu-1604&gt; (0m39.31s).</a:t>
              </a:r>
            </a:p>
            <a:p>
              <a:pPr algn="l" defTabSz="642937">
                <a:defRPr b="1" sz="4200">
                  <a:solidFill>
                    <a:srgbClr val="FFFFFF"/>
                  </a:solidFill>
                  <a:latin typeface="Courier New"/>
                  <a:ea typeface="Courier New"/>
                  <a:cs typeface="Courier New"/>
                  <a:sym typeface="Courier New"/>
                </a:defRPr>
              </a:pPr>
              <a:r>
                <a:t>…</a:t>
              </a:r>
            </a:p>
            <a:p>
              <a:pPr algn="l" defTabSz="642937">
                <a:defRPr b="1" sz="4200">
                  <a:solidFill>
                    <a:srgbClr val="FFFFFF"/>
                  </a:solidFill>
                  <a:latin typeface="Courier New"/>
                  <a:ea typeface="Courier New"/>
                  <a:cs typeface="Courier New"/>
                  <a:sym typeface="Courier New"/>
                </a:defRPr>
              </a:pPr>
              <a:r>
                <a:t>       Finished converging &lt;default-centos-73&gt; (0m22.75s).</a:t>
              </a:r>
            </a:p>
            <a:p>
              <a:pPr algn="l" defTabSz="642937">
                <a:defRPr b="1" sz="4200">
                  <a:solidFill>
                    <a:srgbClr val="FFFFFF"/>
                  </a:solidFill>
                  <a:latin typeface="Courier New"/>
                  <a:ea typeface="Courier New"/>
                  <a:cs typeface="Courier New"/>
                  <a:sym typeface="Courier New"/>
                </a:defRPr>
              </a:pPr>
              <a:r>
                <a:t>-----&gt; Kitchen is finished. (2m38.52s)</a:t>
              </a:r>
              <a:endParaRPr b="0">
                <a:solidFill>
                  <a:srgbClr val="000000"/>
                </a:solidFill>
              </a:endParaRPr>
            </a:p>
          </p:txBody>
        </p:sp>
        <p:pic>
          <p:nvPicPr>
            <p:cNvPr id="332" name=""/>
            <p:cNvPicPr>
              <a:picLocks noChangeAspect="0"/>
            </p:cNvPicPr>
            <p:nvPr/>
          </p:nvPicPr>
          <p:blipFill>
            <a:blip r:embed="rId3">
              <a:extLst/>
            </a:blip>
            <a:stretch>
              <a:fillRect/>
            </a:stretch>
          </p:blipFill>
          <p:spPr>
            <a:xfrm>
              <a:off x="-1" y="0"/>
              <a:ext cx="22337763" cy="6781801"/>
            </a:xfrm>
            <a:prstGeom prst="rect">
              <a:avLst/>
            </a:prstGeom>
            <a:effectLst/>
          </p:spPr>
        </p:pic>
      </p:gr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prstGeom prst="rect">
            <a:avLst/>
          </a:prstGeom>
        </p:spPr>
        <p:txBody>
          <a:bodyPr/>
          <a:lstStyle/>
          <a:p>
            <a:pPr/>
            <a:r>
              <a:t>Virtual Box</a:t>
            </a:r>
          </a:p>
        </p:txBody>
      </p:sp>
      <p:pic>
        <p:nvPicPr>
          <p:cNvPr id="339" name="Screen Shot 2017-04-13 at 11.37.09 PM.png"/>
          <p:cNvPicPr>
            <a:picLocks noChangeAspect="1"/>
          </p:cNvPicPr>
          <p:nvPr/>
        </p:nvPicPr>
        <p:blipFill>
          <a:blip r:embed="rId3">
            <a:extLst/>
          </a:blip>
          <a:stretch>
            <a:fillRect/>
          </a:stretch>
        </p:blipFill>
        <p:spPr>
          <a:xfrm>
            <a:off x="2997356" y="2965956"/>
            <a:ext cx="18389288" cy="10562837"/>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title"/>
          </p:nvPr>
        </p:nvSpPr>
        <p:spPr>
          <a:prstGeom prst="rect">
            <a:avLst/>
          </a:prstGeom>
        </p:spPr>
        <p:txBody>
          <a:bodyPr/>
          <a:lstStyle/>
          <a:p>
            <a:pPr/>
            <a:r>
              <a:t>Kitchen Login</a:t>
            </a:r>
          </a:p>
        </p:txBody>
      </p:sp>
      <p:grpSp>
        <p:nvGrpSpPr>
          <p:cNvPr id="346" name="Group 346"/>
          <p:cNvGrpSpPr/>
          <p:nvPr/>
        </p:nvGrpSpPr>
        <p:grpSpPr>
          <a:xfrm>
            <a:off x="1007876" y="5626100"/>
            <a:ext cx="22368248" cy="4445000"/>
            <a:chOff x="0" y="0"/>
            <a:chExt cx="22368247" cy="4445000"/>
          </a:xfrm>
        </p:grpSpPr>
        <p:sp>
          <p:nvSpPr>
            <p:cNvPr id="345" name="Shape 345"/>
            <p:cNvSpPr/>
            <p:nvPr/>
          </p:nvSpPr>
          <p:spPr>
            <a:xfrm>
              <a:off x="215900" y="139700"/>
              <a:ext cx="21936448" cy="38862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sz="6500">
                  <a:solidFill>
                    <a:srgbClr val="FF2600"/>
                  </a:solidFill>
                  <a:latin typeface="Courier New"/>
                  <a:ea typeface="Courier New"/>
                  <a:cs typeface="Courier New"/>
                  <a:sym typeface="Courier New"/>
                </a:defRPr>
              </a:pPr>
              <a:endParaRPr>
                <a:solidFill>
                  <a:srgbClr val="000000"/>
                </a:solidFill>
              </a:endParaRPr>
            </a:p>
            <a:p>
              <a:pPr algn="l" defTabSz="642937">
                <a:defRPr b="1" sz="6500">
                  <a:solidFill>
                    <a:srgbClr val="FFFFFF"/>
                  </a:solidFill>
                  <a:latin typeface="Courier New"/>
                  <a:ea typeface="Courier New"/>
                  <a:cs typeface="Courier New"/>
                  <a:sym typeface="Courier New"/>
                </a:defRPr>
              </a:pPr>
              <a:r>
                <a:t>chef exec kitchen list</a:t>
              </a:r>
            </a:p>
            <a:p>
              <a:pPr algn="l" defTabSz="642937">
                <a:defRPr b="1" sz="6500">
                  <a:solidFill>
                    <a:srgbClr val="FFFFFF"/>
                  </a:solidFill>
                  <a:latin typeface="Courier New"/>
                  <a:ea typeface="Courier New"/>
                  <a:cs typeface="Courier New"/>
                  <a:sym typeface="Courier New"/>
                </a:defRPr>
              </a:pPr>
              <a:r>
                <a:t>chef exec kitchen login default-ubuntu-1604</a:t>
              </a:r>
            </a:p>
          </p:txBody>
        </p:sp>
        <p:pic>
          <p:nvPicPr>
            <p:cNvPr id="344" name=""/>
            <p:cNvPicPr>
              <a:picLocks noChangeAspect="0"/>
            </p:cNvPicPr>
            <p:nvPr/>
          </p:nvPicPr>
          <p:blipFill>
            <a:blip r:embed="rId3">
              <a:extLst/>
            </a:blip>
            <a:stretch>
              <a:fillRect/>
            </a:stretch>
          </p:blipFill>
          <p:spPr>
            <a:xfrm>
              <a:off x="-1" y="-1"/>
              <a:ext cx="22368248" cy="4445001"/>
            </a:xfrm>
            <a:prstGeom prst="rect">
              <a:avLst/>
            </a:prstGeom>
            <a:effectLst/>
          </p:spPr>
        </p:pic>
      </p:gr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title"/>
          </p:nvPr>
        </p:nvSpPr>
        <p:spPr>
          <a:prstGeom prst="rect">
            <a:avLst/>
          </a:prstGeom>
        </p:spPr>
        <p:txBody>
          <a:bodyPr/>
          <a:lstStyle/>
          <a:p>
            <a:pPr/>
            <a:r>
              <a:t>.kitchen.yml</a:t>
            </a:r>
          </a:p>
        </p:txBody>
      </p:sp>
      <p:grpSp>
        <p:nvGrpSpPr>
          <p:cNvPr id="353" name="Group 353"/>
          <p:cNvGrpSpPr/>
          <p:nvPr/>
        </p:nvGrpSpPr>
        <p:grpSpPr>
          <a:xfrm>
            <a:off x="5358529" y="2902942"/>
            <a:ext cx="14274160" cy="10922001"/>
            <a:chOff x="0" y="0"/>
            <a:chExt cx="14274158" cy="10922000"/>
          </a:xfrm>
        </p:grpSpPr>
        <p:sp>
          <p:nvSpPr>
            <p:cNvPr id="352" name="Shape 352"/>
            <p:cNvSpPr/>
            <p:nvPr/>
          </p:nvSpPr>
          <p:spPr>
            <a:xfrm>
              <a:off x="215900" y="139700"/>
              <a:ext cx="13842359" cy="103632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sz="2800">
                  <a:solidFill>
                    <a:srgbClr val="FF2600"/>
                  </a:solidFill>
                  <a:latin typeface="Courier New"/>
                  <a:ea typeface="Courier New"/>
                  <a:cs typeface="Courier New"/>
                  <a:sym typeface="Courier New"/>
                </a:defRPr>
              </a:pPr>
              <a:r>
                <a:t>---</a:t>
              </a:r>
              <a:endParaRPr>
                <a:solidFill>
                  <a:srgbClr val="000000"/>
                </a:solidFill>
              </a:endParaRPr>
            </a:p>
            <a:p>
              <a:pPr algn="l" defTabSz="642937">
                <a:defRPr b="1" sz="2800">
                  <a:solidFill>
                    <a:srgbClr val="FFFFFF"/>
                  </a:solidFill>
                  <a:latin typeface="Courier New"/>
                  <a:ea typeface="Courier New"/>
                  <a:cs typeface="Courier New"/>
                  <a:sym typeface="Courier New"/>
                </a:defRPr>
              </a:pPr>
              <a:r>
                <a:t>driver:</a:t>
              </a:r>
              <a:endParaRPr b="0">
                <a:solidFill>
                  <a:srgbClr val="000000"/>
                </a:solidFill>
              </a:endParaRPr>
            </a:p>
            <a:p>
              <a:pPr algn="l" defTabSz="642937">
                <a:defRPr sz="28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vagrant</a:t>
              </a:r>
              <a:endParaRPr>
                <a:solidFill>
                  <a:srgbClr val="000000"/>
                </a:solidFill>
              </a:endParaRPr>
            </a:p>
            <a:p>
              <a:pPr algn="l" defTabSz="642937">
                <a:defRPr sz="2800">
                  <a:latin typeface="Courier New"/>
                  <a:ea typeface="Courier New"/>
                  <a:cs typeface="Courier New"/>
                  <a:sym typeface="Courier New"/>
                </a:defRPr>
              </a:pPr>
            </a:p>
            <a:p>
              <a:pPr algn="l" defTabSz="642937">
                <a:defRPr b="1" sz="2800">
                  <a:solidFill>
                    <a:srgbClr val="FFFFFF"/>
                  </a:solidFill>
                  <a:latin typeface="Courier New"/>
                  <a:ea typeface="Courier New"/>
                  <a:cs typeface="Courier New"/>
                  <a:sym typeface="Courier New"/>
                </a:defRPr>
              </a:pPr>
              <a:r>
                <a:t>provisioner:</a:t>
              </a:r>
              <a:endParaRPr b="0">
                <a:solidFill>
                  <a:srgbClr val="000000"/>
                </a:solidFill>
              </a:endParaRPr>
            </a:p>
            <a:p>
              <a:pPr algn="l" defTabSz="642937">
                <a:defRPr sz="28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chef_zero</a:t>
              </a:r>
              <a:endParaRPr>
                <a:solidFill>
                  <a:srgbClr val="000000"/>
                </a:solidFill>
              </a:endParaRPr>
            </a:p>
            <a:p>
              <a:pPr algn="l" defTabSz="642937">
                <a:defRPr b="1" sz="2800">
                  <a:latin typeface="Courier New"/>
                  <a:ea typeface="Courier New"/>
                  <a:cs typeface="Courier New"/>
                  <a:sym typeface="Courier New"/>
                </a:defRPr>
              </a:pPr>
            </a:p>
            <a:p>
              <a:pPr algn="l" defTabSz="642937">
                <a:defRPr b="1" sz="2800">
                  <a:solidFill>
                    <a:srgbClr val="FFFFFF"/>
                  </a:solidFill>
                  <a:latin typeface="Courier New"/>
                  <a:ea typeface="Courier New"/>
                  <a:cs typeface="Courier New"/>
                  <a:sym typeface="Courier New"/>
                </a:defRPr>
              </a:pPr>
              <a:r>
                <a:t>verifier:</a:t>
              </a:r>
              <a:endParaRPr b="0">
                <a:solidFill>
                  <a:srgbClr val="000000"/>
                </a:solidFill>
              </a:endParaRPr>
            </a:p>
            <a:p>
              <a:pPr algn="l" defTabSz="642937">
                <a:defRPr sz="28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inspec</a:t>
              </a:r>
              <a:endParaRPr>
                <a:solidFill>
                  <a:srgbClr val="000000"/>
                </a:solidFill>
              </a:endParaRPr>
            </a:p>
            <a:p>
              <a:pPr algn="l" defTabSz="642937">
                <a:defRPr sz="2800">
                  <a:latin typeface="Courier New"/>
                  <a:ea typeface="Courier New"/>
                  <a:cs typeface="Courier New"/>
                  <a:sym typeface="Courier New"/>
                </a:defRPr>
              </a:pPr>
            </a:p>
            <a:p>
              <a:pPr algn="l" defTabSz="642937">
                <a:defRPr b="1" sz="2800">
                  <a:solidFill>
                    <a:srgbClr val="FFFFFF"/>
                  </a:solidFill>
                  <a:latin typeface="Courier New"/>
                  <a:ea typeface="Courier New"/>
                  <a:cs typeface="Courier New"/>
                  <a:sym typeface="Courier New"/>
                </a:defRPr>
              </a:pPr>
              <a:r>
                <a:t>platforms:</a:t>
              </a:r>
              <a:endParaRPr b="0">
                <a:solidFill>
                  <a:srgbClr val="000000"/>
                </a:solidFill>
              </a:endParaRPr>
            </a:p>
            <a:p>
              <a:pPr algn="l" defTabSz="642937">
                <a:defRPr sz="28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ubuntu-</a:t>
              </a:r>
              <a:r>
                <a:rPr>
                  <a:solidFill>
                    <a:srgbClr val="B6FA00"/>
                  </a:solidFill>
                </a:rPr>
                <a:t>16.04</a:t>
              </a:r>
              <a:endParaRPr>
                <a:solidFill>
                  <a:srgbClr val="B6FA00"/>
                </a:solidFill>
              </a:endParaRPr>
            </a:p>
            <a:p>
              <a:pPr algn="l" defTabSz="642937">
                <a:defRPr sz="2800">
                  <a:solidFill>
                    <a:srgbClr val="FF2600"/>
                  </a:solidFill>
                  <a:latin typeface="Courier New"/>
                  <a:ea typeface="Courier New"/>
                  <a:cs typeface="Courier New"/>
                  <a:sym typeface="Courier New"/>
                </a:defRPr>
              </a:pPr>
              <a:r>
                <a:rPr>
                  <a:solidFill>
                    <a:srgbClr val="B6FA00"/>
                  </a:solidFill>
                </a:rPr>
                <a:t>    </a:t>
              </a:r>
              <a:r>
                <a:rPr b="1">
                  <a:solidFill>
                    <a:srgbClr val="FFFFFF"/>
                  </a:solidFill>
                </a:rPr>
                <a:t>driver_config: </a:t>
              </a:r>
              <a:endParaRPr b="1">
                <a:solidFill>
                  <a:srgbClr val="FFFFFF"/>
                </a:solidFill>
              </a:endParaRPr>
            </a:p>
            <a:p>
              <a:pPr algn="l" defTabSz="642937">
                <a:defRPr sz="2800">
                  <a:solidFill>
                    <a:srgbClr val="FF2600"/>
                  </a:solidFill>
                  <a:latin typeface="Courier New"/>
                  <a:ea typeface="Courier New"/>
                  <a:cs typeface="Courier New"/>
                  <a:sym typeface="Courier New"/>
                </a:defRPr>
              </a:pPr>
              <a:r>
                <a:rPr b="1">
                  <a:solidFill>
                    <a:srgbClr val="FFFFFF"/>
                  </a:solidFill>
                </a:rPr>
                <a:t>      network:</a:t>
              </a:r>
              <a:endParaRPr b="1">
                <a:solidFill>
                  <a:srgbClr val="FFFFFF"/>
                </a:solidFill>
              </a:endParaRPr>
            </a:p>
            <a:p>
              <a:pPr algn="l" defTabSz="642937">
                <a:defRPr sz="2800">
                  <a:solidFill>
                    <a:srgbClr val="FF2600"/>
                  </a:solidFill>
                  <a:latin typeface="Courier New"/>
                  <a:ea typeface="Courier New"/>
                  <a:cs typeface="Courier New"/>
                  <a:sym typeface="Courier New"/>
                </a:defRPr>
              </a:pPr>
              <a:r>
                <a:rPr b="1">
                  <a:solidFill>
                    <a:srgbClr val="FFFFFF"/>
                  </a:solidFill>
                </a:rPr>
                <a:t>        </a:t>
              </a:r>
              <a:r>
                <a:t>- ["private_network", {ip: "192.168.34.34"}]</a:t>
              </a:r>
            </a:p>
            <a:p>
              <a:pPr algn="l" defTabSz="642937">
                <a:defRPr sz="28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centos-</a:t>
              </a:r>
              <a:r>
                <a:rPr>
                  <a:solidFill>
                    <a:srgbClr val="B6FA00"/>
                  </a:solidFill>
                </a:rPr>
                <a:t>7.3</a:t>
              </a:r>
              <a:endParaRPr>
                <a:solidFill>
                  <a:srgbClr val="000000"/>
                </a:solidFill>
              </a:endParaRPr>
            </a:p>
            <a:p>
              <a:pPr algn="l" defTabSz="642937">
                <a:defRPr sz="2800">
                  <a:solidFill>
                    <a:srgbClr val="FF2600"/>
                  </a:solidFill>
                  <a:latin typeface="Courier New"/>
                  <a:ea typeface="Courier New"/>
                  <a:cs typeface="Courier New"/>
                  <a:sym typeface="Courier New"/>
                </a:defRPr>
              </a:pPr>
              <a:r>
                <a:rPr>
                  <a:solidFill>
                    <a:srgbClr val="B6FA00"/>
                  </a:solidFill>
                </a:rPr>
                <a:t>    </a:t>
              </a:r>
              <a:r>
                <a:rPr b="1">
                  <a:solidFill>
                    <a:srgbClr val="FFFFFF"/>
                  </a:solidFill>
                </a:rPr>
                <a:t>driver_config: </a:t>
              </a:r>
              <a:endParaRPr b="1">
                <a:solidFill>
                  <a:srgbClr val="FFFFFF"/>
                </a:solidFill>
              </a:endParaRPr>
            </a:p>
            <a:p>
              <a:pPr algn="l" defTabSz="642937">
                <a:defRPr sz="2800">
                  <a:solidFill>
                    <a:srgbClr val="FF2600"/>
                  </a:solidFill>
                  <a:latin typeface="Courier New"/>
                  <a:ea typeface="Courier New"/>
                  <a:cs typeface="Courier New"/>
                  <a:sym typeface="Courier New"/>
                </a:defRPr>
              </a:pPr>
              <a:r>
                <a:rPr b="1">
                  <a:solidFill>
                    <a:srgbClr val="FFFFFF"/>
                  </a:solidFill>
                </a:rPr>
                <a:t>      network:</a:t>
              </a:r>
              <a:endParaRPr b="1">
                <a:solidFill>
                  <a:srgbClr val="FFFFFF"/>
                </a:solidFill>
              </a:endParaRPr>
            </a:p>
            <a:p>
              <a:pPr algn="l" defTabSz="642937">
                <a:defRPr sz="2800">
                  <a:solidFill>
                    <a:srgbClr val="FF2600"/>
                  </a:solidFill>
                  <a:latin typeface="Courier New"/>
                  <a:ea typeface="Courier New"/>
                  <a:cs typeface="Courier New"/>
                  <a:sym typeface="Courier New"/>
                </a:defRPr>
              </a:pPr>
              <a:r>
                <a:rPr b="1">
                  <a:solidFill>
                    <a:srgbClr val="FFFFFF"/>
                  </a:solidFill>
                </a:rPr>
                <a:t>        </a:t>
              </a:r>
              <a:r>
                <a:t>- ["private_network", {ip: “192.168.34.35"}]</a:t>
              </a:r>
            </a:p>
            <a:p>
              <a:pPr algn="l" defTabSz="642937">
                <a:defRPr sz="2800">
                  <a:solidFill>
                    <a:srgbClr val="FF2600"/>
                  </a:solidFill>
                  <a:latin typeface="Courier New"/>
                  <a:ea typeface="Courier New"/>
                  <a:cs typeface="Courier New"/>
                  <a:sym typeface="Courier New"/>
                </a:defRPr>
              </a:pPr>
            </a:p>
            <a:p>
              <a:pPr algn="l" defTabSz="642937">
                <a:defRPr b="1" sz="2800">
                  <a:solidFill>
                    <a:srgbClr val="FFFFFF"/>
                  </a:solidFill>
                  <a:latin typeface="Courier New"/>
                  <a:ea typeface="Courier New"/>
                  <a:cs typeface="Courier New"/>
                  <a:sym typeface="Courier New"/>
                </a:defRPr>
              </a:pPr>
              <a:r>
                <a:t>suites:</a:t>
              </a:r>
              <a:endParaRPr b="0">
                <a:solidFill>
                  <a:srgbClr val="000000"/>
                </a:solidFill>
              </a:endParaRPr>
            </a:p>
            <a:p>
              <a:pPr algn="l" defTabSz="642937">
                <a:defRPr sz="28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default</a:t>
              </a:r>
              <a:endParaRPr>
                <a:solidFill>
                  <a:srgbClr val="000000"/>
                </a:solidFill>
              </a:endParaRPr>
            </a:p>
            <a:p>
              <a:pPr algn="l" defTabSz="642937">
                <a:defRPr b="1" sz="2800">
                  <a:solidFill>
                    <a:srgbClr val="FFFFFF"/>
                  </a:solidFill>
                  <a:latin typeface="Courier New"/>
                  <a:ea typeface="Courier New"/>
                  <a:cs typeface="Courier New"/>
                  <a:sym typeface="Courier New"/>
                </a:defRPr>
              </a:pPr>
              <a:r>
                <a:rPr b="0">
                  <a:solidFill>
                    <a:srgbClr val="000000"/>
                  </a:solidFill>
                </a:rPr>
                <a:t>    </a:t>
              </a:r>
              <a:r>
                <a:t>run_list:</a:t>
              </a:r>
              <a:endParaRPr b="0">
                <a:solidFill>
                  <a:srgbClr val="000000"/>
                </a:solidFill>
              </a:endParaRPr>
            </a:p>
            <a:p>
              <a:pPr algn="l" defTabSz="642937">
                <a:defRPr sz="2800">
                  <a:solidFill>
                    <a:srgbClr val="FF2600"/>
                  </a:solidFill>
                  <a:latin typeface="Courier New"/>
                  <a:ea typeface="Courier New"/>
                  <a:cs typeface="Courier New"/>
                  <a:sym typeface="Courier New"/>
                </a:defRPr>
              </a:pPr>
              <a:r>
                <a:t>      - recipe</a:t>
              </a:r>
              <a:r>
                <a:rPr>
                  <a:solidFill>
                    <a:srgbClr val="F6E863"/>
                  </a:solidFill>
                </a:rPr>
                <a:t>[</a:t>
              </a:r>
              <a:r>
                <a:t>hello_webpage_chef::default</a:t>
              </a:r>
              <a:r>
                <a:rPr>
                  <a:solidFill>
                    <a:srgbClr val="F6E863"/>
                  </a:solidFill>
                </a:rPr>
                <a:t>]</a:t>
              </a:r>
              <a:endParaRPr>
                <a:solidFill>
                  <a:srgbClr val="000000"/>
                </a:solidFill>
              </a:endParaRPr>
            </a:p>
            <a:p>
              <a:pPr algn="l" defTabSz="642937">
                <a:defRPr b="1" sz="2800">
                  <a:solidFill>
                    <a:srgbClr val="FFFFFF"/>
                  </a:solidFill>
                  <a:latin typeface="Courier New"/>
                  <a:ea typeface="Courier New"/>
                  <a:cs typeface="Courier New"/>
                  <a:sym typeface="Courier New"/>
                </a:defRPr>
              </a:pPr>
              <a:r>
                <a:rPr b="0">
                  <a:solidFill>
                    <a:srgbClr val="000000"/>
                  </a:solidFill>
                </a:rPr>
                <a:t>    </a:t>
              </a:r>
              <a:r>
                <a:t>attributes:</a:t>
              </a:r>
              <a:endParaRPr b="0">
                <a:solidFill>
                  <a:srgbClr val="000000"/>
                </a:solidFill>
              </a:endParaRPr>
            </a:p>
          </p:txBody>
        </p:sp>
        <p:pic>
          <p:nvPicPr>
            <p:cNvPr id="351" name=""/>
            <p:cNvPicPr>
              <a:picLocks noChangeAspect="0"/>
            </p:cNvPicPr>
            <p:nvPr/>
          </p:nvPicPr>
          <p:blipFill>
            <a:blip r:embed="rId3">
              <a:extLst/>
            </a:blip>
            <a:stretch>
              <a:fillRect/>
            </a:stretch>
          </p:blipFill>
          <p:spPr>
            <a:xfrm>
              <a:off x="-1" y="-1"/>
              <a:ext cx="14274159" cy="10922001"/>
            </a:xfrm>
            <a:prstGeom prst="rect">
              <a:avLst/>
            </a:prstGeom>
            <a:effectLst/>
          </p:spPr>
        </p:pic>
      </p:grpSp>
      <p:pic>
        <p:nvPicPr>
          <p:cNvPr id="354" name=""/>
          <p:cNvPicPr>
            <a:picLocks noChangeAspect="0"/>
          </p:cNvPicPr>
          <p:nvPr/>
        </p:nvPicPr>
        <p:blipFill>
          <a:blip r:embed="rId4">
            <a:extLst/>
          </a:blip>
          <a:stretch>
            <a:fillRect/>
          </a:stretch>
        </p:blipFill>
        <p:spPr>
          <a:xfrm>
            <a:off x="4013200" y="6934200"/>
            <a:ext cx="14046200" cy="4114800"/>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title"/>
          </p:nvPr>
        </p:nvSpPr>
        <p:spPr>
          <a:prstGeom prst="rect">
            <a:avLst/>
          </a:prstGeom>
        </p:spPr>
        <p:txBody>
          <a:bodyPr/>
          <a:lstStyle/>
          <a:p>
            <a:pPr/>
            <a:r>
              <a:t>Webpage Local Network</a:t>
            </a:r>
          </a:p>
        </p:txBody>
      </p:sp>
      <p:pic>
        <p:nvPicPr>
          <p:cNvPr id="359" name="Screen Shot 2017-04-13 at 11.53.17 PM.png"/>
          <p:cNvPicPr>
            <a:picLocks noChangeAspect="1"/>
          </p:cNvPicPr>
          <p:nvPr/>
        </p:nvPicPr>
        <p:blipFill>
          <a:blip r:embed="rId2">
            <a:extLst/>
          </a:blip>
          <a:stretch>
            <a:fillRect/>
          </a:stretch>
        </p:blipFill>
        <p:spPr>
          <a:xfrm>
            <a:off x="2325163" y="7034594"/>
            <a:ext cx="14286287" cy="4515233"/>
          </a:xfrm>
          <a:prstGeom prst="rect">
            <a:avLst/>
          </a:prstGeom>
          <a:ln w="12700">
            <a:miter lim="400000"/>
          </a:ln>
        </p:spPr>
      </p:pic>
      <p:grpSp>
        <p:nvGrpSpPr>
          <p:cNvPr id="362" name="Group 362"/>
          <p:cNvGrpSpPr/>
          <p:nvPr/>
        </p:nvGrpSpPr>
        <p:grpSpPr>
          <a:xfrm>
            <a:off x="5170943" y="4093424"/>
            <a:ext cx="13946778" cy="2565401"/>
            <a:chOff x="0" y="0"/>
            <a:chExt cx="13946776" cy="2565400"/>
          </a:xfrm>
        </p:grpSpPr>
        <p:sp>
          <p:nvSpPr>
            <p:cNvPr id="361" name="Shape 361"/>
            <p:cNvSpPr/>
            <p:nvPr/>
          </p:nvSpPr>
          <p:spPr>
            <a:xfrm>
              <a:off x="215900" y="139700"/>
              <a:ext cx="13514977" cy="20066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6500">
                  <a:solidFill>
                    <a:srgbClr val="FFFFFF"/>
                  </a:solidFill>
                  <a:latin typeface="Courier New"/>
                  <a:ea typeface="Courier New"/>
                  <a:cs typeface="Courier New"/>
                  <a:sym typeface="Courier New"/>
                </a:defRPr>
              </a:pPr>
              <a:r>
                <a:t>chef exec kitchen converge</a:t>
              </a:r>
            </a:p>
            <a:p>
              <a:pPr algn="l" defTabSz="642937">
                <a:defRPr b="1" sz="6500">
                  <a:solidFill>
                    <a:srgbClr val="FFFFFF"/>
                  </a:solidFill>
                  <a:latin typeface="Courier New"/>
                  <a:ea typeface="Courier New"/>
                  <a:cs typeface="Courier New"/>
                  <a:sym typeface="Courier New"/>
                </a:defRPr>
              </a:pPr>
              <a:r>
                <a:t>open </a:t>
              </a:r>
              <a:r>
                <a:rPr u="sng">
                  <a:hlinkClick r:id="rId3" invalidUrl="" action="" tgtFrame="" tooltip="" history="1" highlightClick="0" endSnd="0"/>
                </a:rPr>
                <a:t>http://192.168.34.34</a:t>
              </a:r>
            </a:p>
          </p:txBody>
        </p:sp>
        <p:pic>
          <p:nvPicPr>
            <p:cNvPr id="360" name=""/>
            <p:cNvPicPr>
              <a:picLocks noChangeAspect="0"/>
            </p:cNvPicPr>
            <p:nvPr/>
          </p:nvPicPr>
          <p:blipFill>
            <a:blip r:embed="rId4">
              <a:extLst/>
            </a:blip>
            <a:stretch>
              <a:fillRect/>
            </a:stretch>
          </p:blipFill>
          <p:spPr>
            <a:xfrm>
              <a:off x="0" y="0"/>
              <a:ext cx="13946777" cy="2565401"/>
            </a:xfrm>
            <a:prstGeom prst="rect">
              <a:avLst/>
            </a:prstGeom>
            <a:effectLst/>
          </p:spPr>
        </p:pic>
      </p:grpSp>
      <p:grpSp>
        <p:nvGrpSpPr>
          <p:cNvPr id="365" name="Group 365"/>
          <p:cNvGrpSpPr/>
          <p:nvPr/>
        </p:nvGrpSpPr>
        <p:grpSpPr>
          <a:xfrm>
            <a:off x="5418634" y="10082262"/>
            <a:ext cx="13451397" cy="3505201"/>
            <a:chOff x="0" y="0"/>
            <a:chExt cx="13451395" cy="3505200"/>
          </a:xfrm>
        </p:grpSpPr>
        <p:sp>
          <p:nvSpPr>
            <p:cNvPr id="364" name="Shape 364"/>
            <p:cNvSpPr/>
            <p:nvPr/>
          </p:nvSpPr>
          <p:spPr>
            <a:xfrm>
              <a:off x="215900" y="139700"/>
              <a:ext cx="13019596" cy="29464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6500">
                  <a:solidFill>
                    <a:srgbClr val="FFFFFF"/>
                  </a:solidFill>
                  <a:latin typeface="Courier New"/>
                  <a:ea typeface="Courier New"/>
                  <a:cs typeface="Courier New"/>
                  <a:sym typeface="Courier New"/>
                </a:defRPr>
              </a:pPr>
            </a:p>
            <a:p>
              <a:pPr algn="l" defTabSz="642937">
                <a:defRPr b="1" sz="6500">
                  <a:solidFill>
                    <a:srgbClr val="FFFFFF"/>
                  </a:solidFill>
                  <a:latin typeface="Courier New"/>
                  <a:ea typeface="Courier New"/>
                  <a:cs typeface="Courier New"/>
                  <a:sym typeface="Courier New"/>
                </a:defRPr>
              </a:pPr>
              <a:r>
                <a:t>chef exec kitchen destroy</a:t>
              </a:r>
            </a:p>
          </p:txBody>
        </p:sp>
        <p:pic>
          <p:nvPicPr>
            <p:cNvPr id="363" name=""/>
            <p:cNvPicPr>
              <a:picLocks noChangeAspect="0"/>
            </p:cNvPicPr>
            <p:nvPr/>
          </p:nvPicPr>
          <p:blipFill>
            <a:blip r:embed="rId5">
              <a:extLst/>
            </a:blip>
            <a:stretch>
              <a:fillRect/>
            </a:stretch>
          </p:blipFill>
          <p:spPr>
            <a:xfrm>
              <a:off x="0" y="-1"/>
              <a:ext cx="13451397" cy="3505201"/>
            </a:xfrm>
            <a:prstGeom prst="rect">
              <a:avLst/>
            </a:prstGeom>
            <a:effectLst/>
          </p:spPr>
        </p:pic>
      </p:grpSp>
      <p:pic>
        <p:nvPicPr>
          <p:cNvPr id="366" name="Screen Shot 2017-04-30 at 3.36.38 PM.png"/>
          <p:cNvPicPr>
            <a:picLocks noChangeAspect="1"/>
          </p:cNvPicPr>
          <p:nvPr/>
        </p:nvPicPr>
        <p:blipFill>
          <a:blip r:embed="rId6">
            <a:extLst/>
          </a:blip>
          <a:stretch>
            <a:fillRect/>
          </a:stretch>
        </p:blipFill>
        <p:spPr>
          <a:xfrm>
            <a:off x="13596453" y="7034594"/>
            <a:ext cx="8720602" cy="2898467"/>
          </a:xfrm>
          <a:prstGeom prst="rect">
            <a:avLst/>
          </a:prstGeom>
          <a:ln w="12700">
            <a:miter lim="400000"/>
          </a:ln>
        </p:spPr>
      </p:pic>
      <p:pic>
        <p:nvPicPr>
          <p:cNvPr id="367" name=""/>
          <p:cNvPicPr>
            <a:picLocks noChangeAspect="0"/>
          </p:cNvPicPr>
          <p:nvPr/>
        </p:nvPicPr>
        <p:blipFill>
          <a:blip r:embed="rId7">
            <a:extLst/>
          </a:blip>
          <a:stretch>
            <a:fillRect/>
          </a:stretch>
        </p:blipFill>
        <p:spPr>
          <a:xfrm>
            <a:off x="9953715" y="8160105"/>
            <a:ext cx="3531608" cy="1514606"/>
          </a:xfrm>
          <a:prstGeom prst="rect">
            <a:avLst/>
          </a:prstGeom>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ph type="title"/>
          </p:nvPr>
        </p:nvSpPr>
        <p:spPr>
          <a:prstGeom prst="rect">
            <a:avLst/>
          </a:prstGeom>
        </p:spPr>
        <p:txBody>
          <a:bodyPr/>
          <a:lstStyle/>
          <a:p>
            <a:pPr/>
            <a:r>
              <a:t>Docker</a:t>
            </a:r>
          </a:p>
        </p:txBody>
      </p:sp>
      <p:pic>
        <p:nvPicPr>
          <p:cNvPr id="371" name="docker_image.png"/>
          <p:cNvPicPr>
            <a:picLocks noChangeAspect="1"/>
          </p:cNvPicPr>
          <p:nvPr/>
        </p:nvPicPr>
        <p:blipFill>
          <a:blip r:embed="rId3">
            <a:extLst/>
          </a:blip>
          <a:stretch>
            <a:fillRect/>
          </a:stretch>
        </p:blipFill>
        <p:spPr>
          <a:xfrm>
            <a:off x="1294843" y="3333216"/>
            <a:ext cx="10611844" cy="9467583"/>
          </a:xfrm>
          <a:prstGeom prst="rect">
            <a:avLst/>
          </a:prstGeom>
          <a:ln w="12700">
            <a:miter lim="400000"/>
          </a:ln>
        </p:spPr>
      </p:pic>
      <p:pic>
        <p:nvPicPr>
          <p:cNvPr id="372" name="moby.png"/>
          <p:cNvPicPr>
            <a:picLocks noChangeAspect="1"/>
          </p:cNvPicPr>
          <p:nvPr/>
        </p:nvPicPr>
        <p:blipFill>
          <a:blip r:embed="rId4">
            <a:extLst/>
          </a:blip>
          <a:stretch>
            <a:fillRect/>
          </a:stretch>
        </p:blipFill>
        <p:spPr>
          <a:xfrm>
            <a:off x="13938006" y="6102350"/>
            <a:ext cx="9690101" cy="3492500"/>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title"/>
          </p:nvPr>
        </p:nvSpPr>
        <p:spPr>
          <a:prstGeom prst="rect">
            <a:avLst/>
          </a:prstGeom>
        </p:spPr>
        <p:txBody>
          <a:bodyPr/>
          <a:lstStyle/>
          <a:p>
            <a:pPr/>
          </a:p>
        </p:txBody>
      </p:sp>
      <p:sp>
        <p:nvSpPr>
          <p:cNvPr id="377" name="Shape 377"/>
          <p:cNvSpPr/>
          <p:nvPr/>
        </p:nvSpPr>
        <p:spPr>
          <a:xfrm>
            <a:off x="378142" y="12026900"/>
            <a:ext cx="2362771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3" invalidUrl="" action="" tgtFrame="" tooltip="" history="1" highlightClick="0" endSnd="0"/>
              </a:rPr>
              <a:t>https://brigade.engineering/reduce-chef-infrastructure-integration-test-times-by-75-with-test-kitchen-and-docker-bf638ab95a0a</a:t>
            </a:r>
            <a:r>
              <a:t> </a:t>
            </a:r>
          </a:p>
        </p:txBody>
      </p:sp>
      <p:pic>
        <p:nvPicPr>
          <p:cNvPr id="378" name="Screen Shot 2017-04-25 at 10.41.43 AM.png"/>
          <p:cNvPicPr>
            <a:picLocks noChangeAspect="1"/>
          </p:cNvPicPr>
          <p:nvPr/>
        </p:nvPicPr>
        <p:blipFill>
          <a:blip r:embed="rId4">
            <a:extLst/>
          </a:blip>
          <a:stretch>
            <a:fillRect/>
          </a:stretch>
        </p:blipFill>
        <p:spPr>
          <a:xfrm>
            <a:off x="0" y="320234"/>
            <a:ext cx="24384000" cy="11754534"/>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title"/>
          </p:nvPr>
        </p:nvSpPr>
        <p:spPr>
          <a:prstGeom prst="rect">
            <a:avLst/>
          </a:prstGeom>
        </p:spPr>
        <p:txBody>
          <a:bodyPr/>
          <a:lstStyle/>
          <a:p>
            <a:pPr/>
            <a:r>
              <a:t>.kitchen.docker.yml</a:t>
            </a:r>
          </a:p>
        </p:txBody>
      </p:sp>
      <p:grpSp>
        <p:nvGrpSpPr>
          <p:cNvPr id="385" name="Group 385"/>
          <p:cNvGrpSpPr/>
          <p:nvPr/>
        </p:nvGrpSpPr>
        <p:grpSpPr>
          <a:xfrm>
            <a:off x="5358529" y="3087092"/>
            <a:ext cx="14274160" cy="10553701"/>
            <a:chOff x="0" y="0"/>
            <a:chExt cx="14274158" cy="10553700"/>
          </a:xfrm>
        </p:grpSpPr>
        <p:sp>
          <p:nvSpPr>
            <p:cNvPr id="384" name="Shape 384"/>
            <p:cNvSpPr/>
            <p:nvPr/>
          </p:nvSpPr>
          <p:spPr>
            <a:xfrm>
              <a:off x="215900" y="139700"/>
              <a:ext cx="13842359" cy="99949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sz="3200">
                  <a:solidFill>
                    <a:srgbClr val="FF2600"/>
                  </a:solidFill>
                  <a:latin typeface="Courier New"/>
                  <a:ea typeface="Courier New"/>
                  <a:cs typeface="Courier New"/>
                  <a:sym typeface="Courier New"/>
                </a:defRPr>
              </a:pPr>
              <a:r>
                <a:t>---</a:t>
              </a:r>
              <a:endParaRPr>
                <a:solidFill>
                  <a:srgbClr val="000000"/>
                </a:solidFill>
              </a:endParaRPr>
            </a:p>
            <a:p>
              <a:pPr algn="l" defTabSz="642937">
                <a:defRPr b="1" sz="3200">
                  <a:solidFill>
                    <a:srgbClr val="FFFFFF"/>
                  </a:solidFill>
                  <a:latin typeface="Courier New"/>
                  <a:ea typeface="Courier New"/>
                  <a:cs typeface="Courier New"/>
                  <a:sym typeface="Courier New"/>
                </a:defRPr>
              </a:pPr>
              <a:r>
                <a:t>driver:</a:t>
              </a:r>
              <a:endParaRPr b="0">
                <a:solidFill>
                  <a:srgbClr val="000000"/>
                </a:solidFill>
              </a:endParaRPr>
            </a:p>
            <a:p>
              <a:pPr algn="l" defTabSz="642937">
                <a:defRPr sz="32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docker</a:t>
              </a:r>
              <a:endParaRPr>
                <a:solidFill>
                  <a:srgbClr val="000000"/>
                </a:solidFill>
              </a:endParaRPr>
            </a:p>
            <a:p>
              <a:pPr algn="l" defTabSz="642937">
                <a:defRPr sz="3200">
                  <a:solidFill>
                    <a:srgbClr val="FFFFFF"/>
                  </a:solidFill>
                  <a:latin typeface="Courier New"/>
                  <a:ea typeface="Courier New"/>
                  <a:cs typeface="Courier New"/>
                  <a:sym typeface="Courier New"/>
                </a:defRPr>
              </a:pPr>
              <a:r>
                <a:t>  </a:t>
              </a:r>
              <a:r>
                <a:rPr b="1"/>
                <a:t>forward:</a:t>
              </a:r>
              <a:r>
                <a:t> </a:t>
              </a:r>
              <a:r>
                <a:rPr>
                  <a:solidFill>
                    <a:srgbClr val="FF2600"/>
                  </a:solidFill>
                </a:rPr>
                <a:t>80</a:t>
              </a:r>
            </a:p>
            <a:p>
              <a:pPr algn="l" defTabSz="642937">
                <a:defRPr sz="3200">
                  <a:solidFill>
                    <a:srgbClr val="FFFFFF"/>
                  </a:solidFill>
                  <a:latin typeface="Courier New"/>
                  <a:ea typeface="Courier New"/>
                  <a:cs typeface="Courier New"/>
                  <a:sym typeface="Courier New"/>
                </a:defRPr>
              </a:pPr>
              <a:r>
                <a:t>  </a:t>
              </a:r>
              <a:r>
                <a:rPr b="1"/>
                <a:t>use_sudo:</a:t>
              </a:r>
              <a:r>
                <a:t> </a:t>
              </a:r>
              <a:r>
                <a:rPr>
                  <a:solidFill>
                    <a:srgbClr val="FF2600"/>
                  </a:solidFill>
                </a:rPr>
                <a:t>false</a:t>
              </a:r>
              <a:endParaRPr>
                <a:solidFill>
                  <a:srgbClr val="FF2600"/>
                </a:solidFill>
              </a:endParaRPr>
            </a:p>
            <a:p>
              <a:pPr algn="l" defTabSz="642937">
                <a:defRPr sz="3200">
                  <a:solidFill>
                    <a:srgbClr val="FFFFFF"/>
                  </a:solidFill>
                  <a:latin typeface="Courier New"/>
                  <a:ea typeface="Courier New"/>
                  <a:cs typeface="Courier New"/>
                  <a:sym typeface="Courier New"/>
                </a:defRPr>
              </a:pPr>
            </a:p>
            <a:p>
              <a:pPr algn="l" defTabSz="642937">
                <a:defRPr b="1" sz="3200">
                  <a:solidFill>
                    <a:srgbClr val="FFFFFF"/>
                  </a:solidFill>
                  <a:latin typeface="Courier New"/>
                  <a:ea typeface="Courier New"/>
                  <a:cs typeface="Courier New"/>
                  <a:sym typeface="Courier New"/>
                </a:defRPr>
              </a:pPr>
              <a:r>
                <a:t>provisioner:</a:t>
              </a:r>
              <a:endParaRPr b="0">
                <a:solidFill>
                  <a:srgbClr val="000000"/>
                </a:solidFill>
              </a:endParaRPr>
            </a:p>
            <a:p>
              <a:pPr algn="l" defTabSz="642937">
                <a:defRPr sz="32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chef_solo</a:t>
              </a:r>
              <a:endParaRPr>
                <a:solidFill>
                  <a:srgbClr val="000000"/>
                </a:solidFill>
              </a:endParaRPr>
            </a:p>
            <a:p>
              <a:pPr algn="l" defTabSz="642937">
                <a:defRPr b="1" sz="3200">
                  <a:latin typeface="Courier New"/>
                  <a:ea typeface="Courier New"/>
                  <a:cs typeface="Courier New"/>
                  <a:sym typeface="Courier New"/>
                </a:defRPr>
              </a:pPr>
            </a:p>
            <a:p>
              <a:pPr algn="l" defTabSz="642937">
                <a:defRPr b="1" sz="3200">
                  <a:solidFill>
                    <a:srgbClr val="FFFFFF"/>
                  </a:solidFill>
                  <a:latin typeface="Courier New"/>
                  <a:ea typeface="Courier New"/>
                  <a:cs typeface="Courier New"/>
                  <a:sym typeface="Courier New"/>
                </a:defRPr>
              </a:pPr>
              <a:r>
                <a:t>verifier:</a:t>
              </a:r>
              <a:endParaRPr b="0">
                <a:solidFill>
                  <a:srgbClr val="000000"/>
                </a:solidFill>
              </a:endParaRPr>
            </a:p>
            <a:p>
              <a:pPr algn="l" defTabSz="642937">
                <a:defRPr sz="32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inspec</a:t>
              </a:r>
              <a:endParaRPr>
                <a:solidFill>
                  <a:srgbClr val="000000"/>
                </a:solidFill>
              </a:endParaRPr>
            </a:p>
            <a:p>
              <a:pPr algn="l" defTabSz="642937">
                <a:defRPr sz="3200">
                  <a:latin typeface="Courier New"/>
                  <a:ea typeface="Courier New"/>
                  <a:cs typeface="Courier New"/>
                  <a:sym typeface="Courier New"/>
                </a:defRPr>
              </a:pPr>
            </a:p>
            <a:p>
              <a:pPr algn="l" defTabSz="642937">
                <a:defRPr b="1" sz="3200">
                  <a:solidFill>
                    <a:srgbClr val="FFFFFF"/>
                  </a:solidFill>
                  <a:latin typeface="Courier New"/>
                  <a:ea typeface="Courier New"/>
                  <a:cs typeface="Courier New"/>
                  <a:sym typeface="Courier New"/>
                </a:defRPr>
              </a:pPr>
              <a:r>
                <a:t>platforms:</a:t>
              </a:r>
              <a:endParaRPr b="0">
                <a:solidFill>
                  <a:srgbClr val="000000"/>
                </a:solidFill>
              </a:endParaRPr>
            </a:p>
            <a:p>
              <a:pPr algn="l" defTabSz="642937">
                <a:defRPr sz="32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ubuntu-</a:t>
              </a:r>
              <a:r>
                <a:rPr>
                  <a:solidFill>
                    <a:srgbClr val="B6FA00"/>
                  </a:solidFill>
                </a:rPr>
                <a:t>16.04</a:t>
              </a:r>
            </a:p>
            <a:p>
              <a:pPr algn="l" defTabSz="642937">
                <a:defRPr sz="3200">
                  <a:solidFill>
                    <a:srgbClr val="FF2600"/>
                  </a:solidFill>
                  <a:latin typeface="Courier New"/>
                  <a:ea typeface="Courier New"/>
                  <a:cs typeface="Courier New"/>
                  <a:sym typeface="Courier New"/>
                </a:defRPr>
              </a:pPr>
            </a:p>
            <a:p>
              <a:pPr algn="l" defTabSz="642937">
                <a:defRPr b="1" sz="3200">
                  <a:solidFill>
                    <a:srgbClr val="FFFFFF"/>
                  </a:solidFill>
                  <a:latin typeface="Courier New"/>
                  <a:ea typeface="Courier New"/>
                  <a:cs typeface="Courier New"/>
                  <a:sym typeface="Courier New"/>
                </a:defRPr>
              </a:pPr>
              <a:r>
                <a:t>suites:</a:t>
              </a:r>
              <a:endParaRPr b="0">
                <a:solidFill>
                  <a:srgbClr val="000000"/>
                </a:solidFill>
              </a:endParaRPr>
            </a:p>
            <a:p>
              <a:pPr algn="l" defTabSz="642937">
                <a:defRPr sz="32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default</a:t>
              </a:r>
              <a:endParaRPr>
                <a:solidFill>
                  <a:srgbClr val="000000"/>
                </a:solidFill>
              </a:endParaRPr>
            </a:p>
            <a:p>
              <a:pPr algn="l" defTabSz="642937">
                <a:defRPr b="1" sz="3200">
                  <a:solidFill>
                    <a:srgbClr val="FFFFFF"/>
                  </a:solidFill>
                  <a:latin typeface="Courier New"/>
                  <a:ea typeface="Courier New"/>
                  <a:cs typeface="Courier New"/>
                  <a:sym typeface="Courier New"/>
                </a:defRPr>
              </a:pPr>
              <a:r>
                <a:rPr b="0">
                  <a:solidFill>
                    <a:srgbClr val="000000"/>
                  </a:solidFill>
                </a:rPr>
                <a:t>    </a:t>
              </a:r>
              <a:r>
                <a:t>run_list:</a:t>
              </a:r>
              <a:endParaRPr b="0">
                <a:solidFill>
                  <a:srgbClr val="000000"/>
                </a:solidFill>
              </a:endParaRPr>
            </a:p>
            <a:p>
              <a:pPr algn="l" defTabSz="642937">
                <a:defRPr sz="3200">
                  <a:solidFill>
                    <a:srgbClr val="FF2600"/>
                  </a:solidFill>
                  <a:latin typeface="Courier New"/>
                  <a:ea typeface="Courier New"/>
                  <a:cs typeface="Courier New"/>
                  <a:sym typeface="Courier New"/>
                </a:defRPr>
              </a:pPr>
              <a:r>
                <a:t>      - recipe</a:t>
              </a:r>
              <a:r>
                <a:rPr>
                  <a:solidFill>
                    <a:srgbClr val="F6E863"/>
                  </a:solidFill>
                </a:rPr>
                <a:t>[</a:t>
              </a:r>
              <a:r>
                <a:t>hello_webpage_chef::default</a:t>
              </a:r>
              <a:r>
                <a:rPr>
                  <a:solidFill>
                    <a:srgbClr val="F6E863"/>
                  </a:solidFill>
                </a:rPr>
                <a:t>]</a:t>
              </a:r>
              <a:endParaRPr>
                <a:solidFill>
                  <a:srgbClr val="000000"/>
                </a:solidFill>
              </a:endParaRPr>
            </a:p>
            <a:p>
              <a:pPr algn="l" defTabSz="642937">
                <a:defRPr b="1" sz="3200">
                  <a:solidFill>
                    <a:srgbClr val="FFFFFF"/>
                  </a:solidFill>
                  <a:latin typeface="Courier New"/>
                  <a:ea typeface="Courier New"/>
                  <a:cs typeface="Courier New"/>
                  <a:sym typeface="Courier New"/>
                </a:defRPr>
              </a:pPr>
              <a:r>
                <a:rPr b="0">
                  <a:solidFill>
                    <a:srgbClr val="000000"/>
                  </a:solidFill>
                </a:rPr>
                <a:t>    </a:t>
              </a:r>
              <a:r>
                <a:t>attributes:</a:t>
              </a:r>
              <a:endParaRPr b="0">
                <a:solidFill>
                  <a:srgbClr val="000000"/>
                </a:solidFill>
              </a:endParaRPr>
            </a:p>
          </p:txBody>
        </p:sp>
        <p:pic>
          <p:nvPicPr>
            <p:cNvPr id="383" name=""/>
            <p:cNvPicPr>
              <a:picLocks noChangeAspect="0"/>
            </p:cNvPicPr>
            <p:nvPr/>
          </p:nvPicPr>
          <p:blipFill>
            <a:blip r:embed="rId3">
              <a:extLst/>
            </a:blip>
            <a:stretch>
              <a:fillRect/>
            </a:stretch>
          </p:blipFill>
          <p:spPr>
            <a:xfrm>
              <a:off x="-1" y="-1"/>
              <a:ext cx="14274159" cy="10553701"/>
            </a:xfrm>
            <a:prstGeom prst="rect">
              <a:avLst/>
            </a:prstGeom>
            <a:effectLst/>
          </p:spPr>
        </p:pic>
      </p:grpSp>
      <p:pic>
        <p:nvPicPr>
          <p:cNvPr id="386" name=""/>
          <p:cNvPicPr>
            <a:picLocks noChangeAspect="0"/>
          </p:cNvPicPr>
          <p:nvPr/>
        </p:nvPicPr>
        <p:blipFill>
          <a:blip r:embed="rId4">
            <a:extLst/>
          </a:blip>
          <a:stretch>
            <a:fillRect/>
          </a:stretch>
        </p:blipFill>
        <p:spPr>
          <a:xfrm>
            <a:off x="4165600" y="3467100"/>
            <a:ext cx="8077200" cy="2489200"/>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Num" sz="quarter" idx="4294967295"/>
          </p:nvPr>
        </p:nvSpPr>
        <p:spPr>
          <a:xfrm>
            <a:off x="12043765" y="13081000"/>
            <a:ext cx="28377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9" name="aaron_twitter.png"/>
          <p:cNvPicPr>
            <a:picLocks noChangeAspect="1"/>
          </p:cNvPicPr>
          <p:nvPr/>
        </p:nvPicPr>
        <p:blipFill>
          <a:blip r:embed="rId3">
            <a:extLst/>
          </a:blip>
          <a:stretch>
            <a:fillRect/>
          </a:stretch>
        </p:blipFill>
        <p:spPr>
          <a:xfrm>
            <a:off x="1766571" y="1086183"/>
            <a:ext cx="7852812" cy="11543634"/>
          </a:xfrm>
          <a:prstGeom prst="rect">
            <a:avLst/>
          </a:prstGeom>
          <a:ln w="12700">
            <a:miter lim="400000"/>
          </a:ln>
        </p:spPr>
      </p:pic>
      <p:sp>
        <p:nvSpPr>
          <p:cNvPr id="170" name="Shape 170"/>
          <p:cNvSpPr/>
          <p:nvPr/>
        </p:nvSpPr>
        <p:spPr>
          <a:xfrm>
            <a:off x="13104406" y="4384845"/>
            <a:ext cx="8931403" cy="363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1600"/>
            </a:pPr>
            <a:r>
              <a:t>Aaron Blythe</a:t>
            </a:r>
          </a:p>
          <a:p>
            <a:pPr>
              <a:defRPr sz="11600"/>
            </a:pPr>
            <a:r>
              <a:t>@ablythe</a:t>
            </a:r>
          </a:p>
        </p:txBody>
      </p:sp>
      <p:pic>
        <p:nvPicPr>
          <p:cNvPr id="171" name="DevOps Meetup Cards.pdf"/>
          <p:cNvPicPr>
            <a:picLocks noChangeAspect="1"/>
          </p:cNvPicPr>
          <p:nvPr/>
        </p:nvPicPr>
        <p:blipFill>
          <a:blip r:embed="rId4">
            <a:extLst/>
          </a:blip>
          <a:stretch>
            <a:fillRect/>
          </a:stretch>
        </p:blipFill>
        <p:spPr>
          <a:xfrm>
            <a:off x="19036151" y="10413955"/>
            <a:ext cx="5045824" cy="2973058"/>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p:nvPr>
        </p:nvSpPr>
        <p:spPr>
          <a:prstGeom prst="rect">
            <a:avLst/>
          </a:prstGeom>
        </p:spPr>
        <p:txBody>
          <a:bodyPr/>
          <a:lstStyle/>
          <a:p>
            <a:pPr/>
            <a:r>
              <a:t>Kitchen Docker</a:t>
            </a:r>
          </a:p>
        </p:txBody>
      </p:sp>
      <p:grpSp>
        <p:nvGrpSpPr>
          <p:cNvPr id="393" name="Group 393"/>
          <p:cNvGrpSpPr/>
          <p:nvPr/>
        </p:nvGrpSpPr>
        <p:grpSpPr>
          <a:xfrm>
            <a:off x="1998637" y="5156200"/>
            <a:ext cx="20386726" cy="5384800"/>
            <a:chOff x="0" y="0"/>
            <a:chExt cx="20386724" cy="5384800"/>
          </a:xfrm>
        </p:grpSpPr>
        <p:sp>
          <p:nvSpPr>
            <p:cNvPr id="392" name="Shape 392"/>
            <p:cNvSpPr/>
            <p:nvPr/>
          </p:nvSpPr>
          <p:spPr>
            <a:xfrm>
              <a:off x="215900" y="139700"/>
              <a:ext cx="19954925" cy="4826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sz="6500">
                  <a:solidFill>
                    <a:srgbClr val="FF2600"/>
                  </a:solidFill>
                  <a:latin typeface="Courier New"/>
                  <a:ea typeface="Courier New"/>
                  <a:cs typeface="Courier New"/>
                  <a:sym typeface="Courier New"/>
                </a:defRPr>
              </a:pPr>
              <a:endParaRPr>
                <a:solidFill>
                  <a:srgbClr val="000000"/>
                </a:solidFill>
              </a:endParaRPr>
            </a:p>
            <a:p>
              <a:pPr algn="l" defTabSz="642937">
                <a:defRPr b="1" sz="6500">
                  <a:solidFill>
                    <a:srgbClr val="FFFFFF"/>
                  </a:solidFill>
                  <a:latin typeface="Courier New"/>
                  <a:ea typeface="Courier New"/>
                  <a:cs typeface="Courier New"/>
                  <a:sym typeface="Courier New"/>
                </a:defRPr>
              </a:pPr>
              <a:r>
                <a:t>chef gem install kitchen-docker</a:t>
              </a:r>
            </a:p>
            <a:p>
              <a:pPr algn="l" defTabSz="642937">
                <a:defRPr b="1" sz="6500">
                  <a:solidFill>
                    <a:srgbClr val="FFFFFF"/>
                  </a:solidFill>
                  <a:latin typeface="Courier New"/>
                  <a:ea typeface="Courier New"/>
                  <a:cs typeface="Courier New"/>
                  <a:sym typeface="Courier New"/>
                </a:defRPr>
              </a:pPr>
              <a:r>
                <a:t>export KITCHEN_YAML=.kitchen.docker.yml</a:t>
              </a:r>
            </a:p>
            <a:p>
              <a:pPr algn="l" defTabSz="642937">
                <a:defRPr b="1" sz="6500">
                  <a:solidFill>
                    <a:srgbClr val="FFFFFF"/>
                  </a:solidFill>
                  <a:latin typeface="Courier New"/>
                  <a:ea typeface="Courier New"/>
                  <a:cs typeface="Courier New"/>
                  <a:sym typeface="Courier New"/>
                </a:defRPr>
              </a:pPr>
              <a:r>
                <a:t>chef exec kitchen converge</a:t>
              </a:r>
            </a:p>
          </p:txBody>
        </p:sp>
        <p:pic>
          <p:nvPicPr>
            <p:cNvPr id="391" name=""/>
            <p:cNvPicPr>
              <a:picLocks noChangeAspect="0"/>
            </p:cNvPicPr>
            <p:nvPr/>
          </p:nvPicPr>
          <p:blipFill>
            <a:blip r:embed="rId3">
              <a:extLst/>
            </a:blip>
            <a:stretch>
              <a:fillRect/>
            </a:stretch>
          </p:blipFill>
          <p:spPr>
            <a:xfrm>
              <a:off x="-1" y="-1"/>
              <a:ext cx="20386726" cy="5384801"/>
            </a:xfrm>
            <a:prstGeom prst="rect">
              <a:avLst/>
            </a:prstGeom>
            <a:effectLst/>
          </p:spPr>
        </p:pic>
      </p:gr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prstGeom prst="rect">
            <a:avLst/>
          </a:prstGeom>
        </p:spPr>
        <p:txBody>
          <a:bodyPr/>
          <a:lstStyle/>
          <a:p>
            <a:pPr/>
            <a:r>
              <a:t>docker ps -a</a:t>
            </a:r>
          </a:p>
        </p:txBody>
      </p:sp>
      <p:grpSp>
        <p:nvGrpSpPr>
          <p:cNvPr id="400" name="Group 400"/>
          <p:cNvGrpSpPr/>
          <p:nvPr/>
        </p:nvGrpSpPr>
        <p:grpSpPr>
          <a:xfrm>
            <a:off x="3001763" y="3306365"/>
            <a:ext cx="18380473" cy="3632201"/>
            <a:chOff x="0" y="0"/>
            <a:chExt cx="18380471" cy="3632200"/>
          </a:xfrm>
        </p:grpSpPr>
        <p:sp>
          <p:nvSpPr>
            <p:cNvPr id="399" name="Shape 399"/>
            <p:cNvSpPr/>
            <p:nvPr/>
          </p:nvSpPr>
          <p:spPr>
            <a:xfrm>
              <a:off x="215900" y="139700"/>
              <a:ext cx="17948672" cy="30734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sz="2500">
                  <a:solidFill>
                    <a:srgbClr val="FF2600"/>
                  </a:solidFill>
                  <a:latin typeface="Courier New"/>
                  <a:ea typeface="Courier New"/>
                  <a:cs typeface="Courier New"/>
                  <a:sym typeface="Courier New"/>
                </a:defRPr>
              </a:pPr>
              <a:endParaRPr>
                <a:solidFill>
                  <a:srgbClr val="000000"/>
                </a:solidFill>
              </a:endParaRPr>
            </a:p>
            <a:p>
              <a:pPr algn="l" defTabSz="642937">
                <a:defRPr b="1" sz="2500">
                  <a:solidFill>
                    <a:srgbClr val="FFFFFF"/>
                  </a:solidFill>
                  <a:latin typeface="Courier New"/>
                  <a:ea typeface="Courier New"/>
                  <a:cs typeface="Courier New"/>
                  <a:sym typeface="Courier New"/>
                </a:defRPr>
              </a:pPr>
              <a:r>
                <a:t>docker ps -a              </a:t>
              </a:r>
            </a:p>
            <a:p>
              <a:pPr algn="l" defTabSz="642937">
                <a:defRPr b="1" sz="2500">
                  <a:solidFill>
                    <a:srgbClr val="FFFFFF"/>
                  </a:solidFill>
                  <a:latin typeface="Courier New"/>
                  <a:ea typeface="Courier New"/>
                  <a:cs typeface="Courier New"/>
                  <a:sym typeface="Courier New"/>
                </a:defRPr>
              </a:pPr>
              <a:r>
                <a:t>CONTAINER ID        IMAGE               COMMAND                  CREATED              STATUS              PORTS                                          NAMES</a:t>
              </a:r>
            </a:p>
            <a:p>
              <a:pPr algn="l" defTabSz="642937">
                <a:defRPr b="1" sz="2500">
                  <a:solidFill>
                    <a:srgbClr val="FFFFFF"/>
                  </a:solidFill>
                  <a:latin typeface="Courier New"/>
                  <a:ea typeface="Courier New"/>
                  <a:cs typeface="Courier New"/>
                  <a:sym typeface="Courier New"/>
                </a:defRPr>
              </a:pPr>
              <a:r>
                <a:t>300d78a9450b        7d6f475b3253        "/usr/sbin/sshd -D..."   About a minute ago   Up About a minute   0.0.0.0:32770-&gt;22/tcp, 0.0.0.0:32769-&gt;80/tcp   defaultubuntu1604-ablythe-AaronsMBP2-owxo2zer</a:t>
              </a:r>
            </a:p>
          </p:txBody>
        </p:sp>
        <p:pic>
          <p:nvPicPr>
            <p:cNvPr id="398" name=""/>
            <p:cNvPicPr>
              <a:picLocks noChangeAspect="0"/>
            </p:cNvPicPr>
            <p:nvPr/>
          </p:nvPicPr>
          <p:blipFill>
            <a:blip r:embed="rId3">
              <a:extLst/>
            </a:blip>
            <a:stretch>
              <a:fillRect/>
            </a:stretch>
          </p:blipFill>
          <p:spPr>
            <a:xfrm>
              <a:off x="0" y="0"/>
              <a:ext cx="18380472" cy="3632201"/>
            </a:xfrm>
            <a:prstGeom prst="rect">
              <a:avLst/>
            </a:prstGeom>
            <a:effectLst/>
          </p:spPr>
        </p:pic>
      </p:grpSp>
      <p:grpSp>
        <p:nvGrpSpPr>
          <p:cNvPr id="403" name="Group 403"/>
          <p:cNvGrpSpPr/>
          <p:nvPr/>
        </p:nvGrpSpPr>
        <p:grpSpPr>
          <a:xfrm>
            <a:off x="4361222" y="6788377"/>
            <a:ext cx="15661556" cy="3276601"/>
            <a:chOff x="0" y="0"/>
            <a:chExt cx="15661555" cy="3276600"/>
          </a:xfrm>
        </p:grpSpPr>
        <p:sp>
          <p:nvSpPr>
            <p:cNvPr id="402" name="Shape 402"/>
            <p:cNvSpPr/>
            <p:nvPr/>
          </p:nvSpPr>
          <p:spPr>
            <a:xfrm>
              <a:off x="215900" y="139700"/>
              <a:ext cx="15229756" cy="27178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6000">
                  <a:solidFill>
                    <a:srgbClr val="FFFFFF"/>
                  </a:solidFill>
                  <a:latin typeface="Courier New"/>
                  <a:ea typeface="Courier New"/>
                  <a:cs typeface="Courier New"/>
                  <a:sym typeface="Courier New"/>
                </a:defRPr>
              </a:pPr>
            </a:p>
            <a:p>
              <a:pPr algn="l" defTabSz="642937">
                <a:defRPr b="1" sz="6000">
                  <a:solidFill>
                    <a:srgbClr val="FFFFFF"/>
                  </a:solidFill>
                  <a:latin typeface="Courier New"/>
                  <a:ea typeface="Courier New"/>
                  <a:cs typeface="Courier New"/>
                  <a:sym typeface="Courier New"/>
                </a:defRPr>
              </a:pPr>
              <a:r>
                <a:t>open </a:t>
              </a:r>
              <a:r>
                <a:rPr u="sng">
                  <a:hlinkClick r:id="rId4" invalidUrl="" action="" tgtFrame="" tooltip="" history="1" highlightClick="0" endSnd="0"/>
                </a:rPr>
                <a:t>0.0.0.0:&lt;ip from docker ps&gt;</a:t>
              </a:r>
            </a:p>
          </p:txBody>
        </p:sp>
        <p:pic>
          <p:nvPicPr>
            <p:cNvPr id="401" name=""/>
            <p:cNvPicPr>
              <a:picLocks noChangeAspect="0"/>
            </p:cNvPicPr>
            <p:nvPr/>
          </p:nvPicPr>
          <p:blipFill>
            <a:blip r:embed="rId5">
              <a:extLst/>
            </a:blip>
            <a:stretch>
              <a:fillRect/>
            </a:stretch>
          </p:blipFill>
          <p:spPr>
            <a:xfrm>
              <a:off x="0" y="0"/>
              <a:ext cx="15661556" cy="3276601"/>
            </a:xfrm>
            <a:prstGeom prst="rect">
              <a:avLst/>
            </a:prstGeom>
            <a:effectLst/>
          </p:spPr>
        </p:pic>
      </p:grpSp>
      <p:grpSp>
        <p:nvGrpSpPr>
          <p:cNvPr id="406" name="Group 406"/>
          <p:cNvGrpSpPr/>
          <p:nvPr/>
        </p:nvGrpSpPr>
        <p:grpSpPr>
          <a:xfrm>
            <a:off x="5961682" y="9992121"/>
            <a:ext cx="12460636" cy="3276601"/>
            <a:chOff x="0" y="0"/>
            <a:chExt cx="12460634" cy="3276600"/>
          </a:xfrm>
        </p:grpSpPr>
        <p:sp>
          <p:nvSpPr>
            <p:cNvPr id="405" name="Shape 405"/>
            <p:cNvSpPr/>
            <p:nvPr/>
          </p:nvSpPr>
          <p:spPr>
            <a:xfrm>
              <a:off x="215900" y="139700"/>
              <a:ext cx="12028835" cy="27178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6000">
                  <a:solidFill>
                    <a:srgbClr val="FFFFFF"/>
                  </a:solidFill>
                  <a:latin typeface="Courier New"/>
                  <a:ea typeface="Courier New"/>
                  <a:cs typeface="Courier New"/>
                  <a:sym typeface="Courier New"/>
                </a:defRPr>
              </a:pPr>
            </a:p>
            <a:p>
              <a:pPr algn="l" defTabSz="642937">
                <a:defRPr b="1" sz="6000">
                  <a:solidFill>
                    <a:srgbClr val="FFFFFF"/>
                  </a:solidFill>
                  <a:latin typeface="Courier New"/>
                  <a:ea typeface="Courier New"/>
                  <a:cs typeface="Courier New"/>
                  <a:sym typeface="Courier New"/>
                </a:defRPr>
              </a:pPr>
              <a:r>
                <a:t>chef exec kitchen destroy</a:t>
              </a:r>
            </a:p>
          </p:txBody>
        </p:sp>
        <p:pic>
          <p:nvPicPr>
            <p:cNvPr id="404" name=""/>
            <p:cNvPicPr>
              <a:picLocks noChangeAspect="0"/>
            </p:cNvPicPr>
            <p:nvPr/>
          </p:nvPicPr>
          <p:blipFill>
            <a:blip r:embed="rId6">
              <a:extLst/>
            </a:blip>
            <a:stretch>
              <a:fillRect/>
            </a:stretch>
          </p:blipFill>
          <p:spPr>
            <a:xfrm>
              <a:off x="-1" y="0"/>
              <a:ext cx="12460636" cy="3276601"/>
            </a:xfrm>
            <a:prstGeom prst="rect">
              <a:avLst/>
            </a:prstGeom>
            <a:effectLst/>
          </p:spPr>
        </p:pic>
      </p:gr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Shape 410"/>
          <p:cNvSpPr/>
          <p:nvPr>
            <p:ph type="title"/>
          </p:nvPr>
        </p:nvSpPr>
        <p:spPr>
          <a:prstGeom prst="rect">
            <a:avLst/>
          </a:prstGeom>
        </p:spPr>
        <p:txBody>
          <a:bodyPr/>
          <a:lstStyle/>
          <a:p>
            <a:pPr/>
            <a:r>
              <a:t>AWS EC2</a:t>
            </a:r>
          </a:p>
        </p:txBody>
      </p:sp>
      <p:pic>
        <p:nvPicPr>
          <p:cNvPr id="411" name="aws-ec2.png"/>
          <p:cNvPicPr>
            <a:picLocks noChangeAspect="1"/>
          </p:cNvPicPr>
          <p:nvPr/>
        </p:nvPicPr>
        <p:blipFill>
          <a:blip r:embed="rId3">
            <a:extLst/>
          </a:blip>
          <a:stretch>
            <a:fillRect/>
          </a:stretch>
        </p:blipFill>
        <p:spPr>
          <a:xfrm>
            <a:off x="7330462" y="2987062"/>
            <a:ext cx="9723077" cy="9723076"/>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title"/>
          </p:nvPr>
        </p:nvSpPr>
        <p:spPr>
          <a:prstGeom prst="rect">
            <a:avLst/>
          </a:prstGeom>
        </p:spPr>
        <p:txBody>
          <a:bodyPr/>
          <a:lstStyle/>
          <a:p>
            <a:pPr/>
            <a:r>
              <a:t>Environment Variables</a:t>
            </a:r>
          </a:p>
        </p:txBody>
      </p:sp>
      <p:grpSp>
        <p:nvGrpSpPr>
          <p:cNvPr id="418" name="Group 418"/>
          <p:cNvGrpSpPr/>
          <p:nvPr/>
        </p:nvGrpSpPr>
        <p:grpSpPr>
          <a:xfrm>
            <a:off x="423388" y="4267200"/>
            <a:ext cx="23537221" cy="7162800"/>
            <a:chOff x="0" y="0"/>
            <a:chExt cx="23537220" cy="7162800"/>
          </a:xfrm>
        </p:grpSpPr>
        <p:sp>
          <p:nvSpPr>
            <p:cNvPr id="417" name="Shape 417"/>
            <p:cNvSpPr/>
            <p:nvPr/>
          </p:nvSpPr>
          <p:spPr>
            <a:xfrm>
              <a:off x="215900" y="139700"/>
              <a:ext cx="23105423" cy="6604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b="1" sz="4500">
                  <a:solidFill>
                    <a:srgbClr val="FFFFFF"/>
                  </a:solidFill>
                  <a:latin typeface="Courier New"/>
                  <a:ea typeface="Courier New"/>
                  <a:cs typeface="Courier New"/>
                  <a:sym typeface="Courier New"/>
                </a:defRPr>
              </a:pPr>
              <a:r>
                <a:t>#!/usr/bin/env bash</a:t>
              </a:r>
            </a:p>
            <a:p>
              <a:pPr algn="l" defTabSz="642937">
                <a:defRPr b="1" sz="4500">
                  <a:solidFill>
                    <a:srgbClr val="FFFFFF"/>
                  </a:solidFill>
                  <a:latin typeface="Courier New"/>
                  <a:ea typeface="Courier New"/>
                  <a:cs typeface="Courier New"/>
                  <a:sym typeface="Courier New"/>
                </a:defRPr>
              </a:pPr>
            </a:p>
            <a:p>
              <a:pPr algn="l" defTabSz="642937">
                <a:defRPr b="1" sz="4500">
                  <a:solidFill>
                    <a:srgbClr val="FFFFFF"/>
                  </a:solidFill>
                  <a:latin typeface="Courier New"/>
                  <a:ea typeface="Courier New"/>
                  <a:cs typeface="Courier New"/>
                  <a:sym typeface="Courier New"/>
                </a:defRPr>
              </a:pPr>
              <a:r>
                <a:t>export KITCHEN_YAML=".kitchen.cloud.yml"</a:t>
              </a:r>
            </a:p>
            <a:p>
              <a:pPr algn="l" defTabSz="642937">
                <a:defRPr b="1" sz="4500">
                  <a:solidFill>
                    <a:srgbClr val="FFFFFF"/>
                  </a:solidFill>
                  <a:latin typeface="Courier New"/>
                  <a:ea typeface="Courier New"/>
                  <a:cs typeface="Courier New"/>
                  <a:sym typeface="Courier New"/>
                </a:defRPr>
              </a:pPr>
              <a:r>
                <a:t>export AWS_ACCESS_KEY="&lt;key&gt;"</a:t>
              </a:r>
            </a:p>
            <a:p>
              <a:pPr algn="l" defTabSz="642937">
                <a:defRPr b="1" sz="4500">
                  <a:solidFill>
                    <a:srgbClr val="FFFFFF"/>
                  </a:solidFill>
                  <a:latin typeface="Courier New"/>
                  <a:ea typeface="Courier New"/>
                  <a:cs typeface="Courier New"/>
                  <a:sym typeface="Courier New"/>
                </a:defRPr>
              </a:pPr>
              <a:r>
                <a:t>export AWS_SECRET_KEY="&lt;secret&gt;"</a:t>
              </a:r>
            </a:p>
            <a:p>
              <a:pPr algn="l" defTabSz="642937">
                <a:defRPr b="1" sz="4500">
                  <a:solidFill>
                    <a:srgbClr val="FFFFFF"/>
                  </a:solidFill>
                  <a:latin typeface="Courier New"/>
                  <a:ea typeface="Courier New"/>
                  <a:cs typeface="Courier New"/>
                  <a:sym typeface="Courier New"/>
                </a:defRPr>
              </a:pPr>
              <a:r>
                <a:t>export AWS_SSH_KEY_ID="&lt;key_id&gt;"</a:t>
              </a:r>
            </a:p>
            <a:p>
              <a:pPr algn="l" defTabSz="642937">
                <a:defRPr b="1" sz="4500">
                  <a:solidFill>
                    <a:srgbClr val="FFFFFF"/>
                  </a:solidFill>
                  <a:latin typeface="Courier New"/>
                  <a:ea typeface="Courier New"/>
                  <a:cs typeface="Courier New"/>
                  <a:sym typeface="Courier New"/>
                </a:defRPr>
              </a:pPr>
              <a:r>
                <a:t>export AWS_SSH_KEY_FULL_PATH=“/Users/&lt;yourname&gt;/.ssh/&lt;yourkey&gt;.pem"</a:t>
              </a:r>
            </a:p>
            <a:p>
              <a:pPr algn="l" defTabSz="642937">
                <a:defRPr b="1" sz="4500">
                  <a:solidFill>
                    <a:srgbClr val="FFFFFF"/>
                  </a:solidFill>
                  <a:latin typeface="Courier New"/>
                  <a:ea typeface="Courier New"/>
                  <a:cs typeface="Courier New"/>
                  <a:sym typeface="Courier New"/>
                </a:defRPr>
              </a:pPr>
              <a:r>
                <a:t>export AWS_SECURITY_GROUP_ID="&lt;security_group_id&gt;"</a:t>
              </a:r>
            </a:p>
            <a:p>
              <a:pPr algn="l" defTabSz="642937">
                <a:defRPr b="1" sz="4500">
                  <a:solidFill>
                    <a:srgbClr val="FFFFFF"/>
                  </a:solidFill>
                  <a:latin typeface="Courier New"/>
                  <a:ea typeface="Courier New"/>
                  <a:cs typeface="Courier New"/>
                  <a:sym typeface="Courier New"/>
                </a:defRPr>
              </a:pPr>
              <a:r>
                <a:t>export AWS_SUBNET_ID="&lt;subnet_id&gt;"</a:t>
              </a:r>
              <a:endParaRPr b="0">
                <a:solidFill>
                  <a:srgbClr val="000000"/>
                </a:solidFill>
              </a:endParaRPr>
            </a:p>
          </p:txBody>
        </p:sp>
        <p:pic>
          <p:nvPicPr>
            <p:cNvPr id="416" name=""/>
            <p:cNvPicPr>
              <a:picLocks noChangeAspect="0"/>
            </p:cNvPicPr>
            <p:nvPr/>
          </p:nvPicPr>
          <p:blipFill>
            <a:blip r:embed="rId3">
              <a:extLst/>
            </a:blip>
            <a:stretch>
              <a:fillRect/>
            </a:stretch>
          </p:blipFill>
          <p:spPr>
            <a:xfrm>
              <a:off x="0" y="-1"/>
              <a:ext cx="23537221" cy="7162801"/>
            </a:xfrm>
            <a:prstGeom prst="rect">
              <a:avLst/>
            </a:prstGeom>
            <a:effectLst/>
          </p:spPr>
        </p:pic>
      </p:gr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prstGeom prst="rect">
            <a:avLst/>
          </a:prstGeom>
        </p:spPr>
        <p:txBody>
          <a:bodyPr/>
          <a:lstStyle/>
          <a:p>
            <a:pPr/>
            <a:r>
              <a:t>.kitchen.cloud.yml</a:t>
            </a:r>
          </a:p>
        </p:txBody>
      </p:sp>
      <p:grpSp>
        <p:nvGrpSpPr>
          <p:cNvPr id="425" name="Group 425"/>
          <p:cNvGrpSpPr/>
          <p:nvPr/>
        </p:nvGrpSpPr>
        <p:grpSpPr>
          <a:xfrm>
            <a:off x="4090514" y="2909292"/>
            <a:ext cx="16202972" cy="10909300"/>
            <a:chOff x="0" y="0"/>
            <a:chExt cx="16202970" cy="10909299"/>
          </a:xfrm>
        </p:grpSpPr>
        <p:sp>
          <p:nvSpPr>
            <p:cNvPr id="424" name="Shape 424"/>
            <p:cNvSpPr/>
            <p:nvPr/>
          </p:nvSpPr>
          <p:spPr>
            <a:xfrm>
              <a:off x="215900" y="139700"/>
              <a:ext cx="15771171" cy="103505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sz="3100">
                  <a:solidFill>
                    <a:srgbClr val="FF2600"/>
                  </a:solidFill>
                  <a:latin typeface="Courier New"/>
                  <a:ea typeface="Courier New"/>
                  <a:cs typeface="Courier New"/>
                  <a:sym typeface="Courier New"/>
                </a:defRPr>
              </a:pPr>
              <a:r>
                <a:t>---</a:t>
              </a:r>
              <a:endParaRPr>
                <a:solidFill>
                  <a:srgbClr val="000000"/>
                </a:solidFill>
              </a:endParaRPr>
            </a:p>
            <a:p>
              <a:pPr algn="l" defTabSz="642937">
                <a:defRPr b="1" sz="3100">
                  <a:solidFill>
                    <a:srgbClr val="FFFFFF"/>
                  </a:solidFill>
                  <a:latin typeface="Courier New"/>
                  <a:ea typeface="Courier New"/>
                  <a:cs typeface="Courier New"/>
                  <a:sym typeface="Courier New"/>
                </a:defRPr>
              </a:pPr>
              <a:r>
                <a:t>driver:</a:t>
              </a:r>
              <a:endParaRPr b="0">
                <a:solidFill>
                  <a:srgbClr val="000000"/>
                </a:solidFill>
              </a:endParaRPr>
            </a:p>
            <a:p>
              <a:pPr algn="l" defTabSz="642937">
                <a:defRPr sz="31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ec2</a:t>
              </a:r>
              <a:endParaRPr>
                <a:solidFill>
                  <a:srgbClr val="000000"/>
                </a:solidFill>
              </a:endParaRPr>
            </a:p>
            <a:p>
              <a:pPr algn="l" defTabSz="642937">
                <a:defRPr sz="3100">
                  <a:solidFill>
                    <a:srgbClr val="FFFFFF"/>
                  </a:solidFill>
                  <a:latin typeface="Courier New"/>
                  <a:ea typeface="Courier New"/>
                  <a:cs typeface="Courier New"/>
                  <a:sym typeface="Courier New"/>
                </a:defRPr>
              </a:pPr>
              <a:r>
                <a:t>  </a:t>
              </a:r>
              <a:r>
                <a:rPr b="1"/>
                <a:t>aws_ssh_key_id:</a:t>
              </a:r>
              <a:r>
                <a:t> </a:t>
              </a:r>
              <a:r>
                <a:rPr>
                  <a:solidFill>
                    <a:schemeClr val="accent5"/>
                  </a:solidFill>
                </a:rPr>
                <a:t>&lt;%= ENV['AWS_SSH_KEY_ID'] %&gt;</a:t>
              </a:r>
              <a:endParaRPr>
                <a:solidFill>
                  <a:schemeClr val="accent5"/>
                </a:solidFill>
              </a:endParaRPr>
            </a:p>
            <a:p>
              <a:pPr algn="l" defTabSz="642937">
                <a:defRPr sz="3100">
                  <a:solidFill>
                    <a:srgbClr val="FFFFFF"/>
                  </a:solidFill>
                  <a:latin typeface="Courier New"/>
                  <a:ea typeface="Courier New"/>
                  <a:cs typeface="Courier New"/>
                  <a:sym typeface="Courier New"/>
                </a:defRPr>
              </a:pPr>
              <a:r>
                <a:t>  </a:t>
              </a:r>
              <a:r>
                <a:rPr b="1"/>
                <a:t>security_group_ids:</a:t>
              </a:r>
              <a:r>
                <a:t> </a:t>
              </a:r>
              <a:r>
                <a:rPr>
                  <a:solidFill>
                    <a:schemeClr val="accent5"/>
                  </a:solidFill>
                </a:rPr>
                <a:t>&lt;%= ENV['AWS_SECURITY_GROUP_ID']</a:t>
              </a:r>
              <a:r>
                <a:t> %&gt;</a:t>
              </a:r>
            </a:p>
            <a:p>
              <a:pPr algn="l" defTabSz="642937">
                <a:defRPr sz="3100">
                  <a:solidFill>
                    <a:srgbClr val="FFFFFF"/>
                  </a:solidFill>
                  <a:latin typeface="Courier New"/>
                  <a:ea typeface="Courier New"/>
                  <a:cs typeface="Courier New"/>
                  <a:sym typeface="Courier New"/>
                </a:defRPr>
              </a:pPr>
              <a:r>
                <a:t>  </a:t>
              </a:r>
              <a:r>
                <a:rPr b="1"/>
                <a:t>subnet_id:</a:t>
              </a:r>
              <a:r>
                <a:t> </a:t>
              </a:r>
              <a:r>
                <a:rPr>
                  <a:solidFill>
                    <a:schemeClr val="accent5"/>
                  </a:solidFill>
                </a:rPr>
                <a:t>&lt;%= ENV['AWS_SUBNET_ID'] %&gt;</a:t>
              </a:r>
              <a:endParaRPr>
                <a:solidFill>
                  <a:schemeClr val="accent5"/>
                </a:solidFill>
              </a:endParaRPr>
            </a:p>
            <a:p>
              <a:pPr algn="l" defTabSz="642937">
                <a:defRPr sz="3100">
                  <a:solidFill>
                    <a:srgbClr val="FFFFFF"/>
                  </a:solidFill>
                  <a:latin typeface="Courier New"/>
                  <a:ea typeface="Courier New"/>
                  <a:cs typeface="Courier New"/>
                  <a:sym typeface="Courier New"/>
                </a:defRPr>
              </a:pPr>
              <a:r>
                <a:t>  </a:t>
              </a:r>
              <a:r>
                <a:rPr b="1"/>
                <a:t>region:</a:t>
              </a:r>
              <a:r>
                <a:t> </a:t>
              </a:r>
              <a:r>
                <a:rPr>
                  <a:solidFill>
                    <a:schemeClr val="accent5"/>
                  </a:solidFill>
                </a:rPr>
                <a:t>eu-west-1</a:t>
              </a:r>
              <a:endParaRPr>
                <a:solidFill>
                  <a:schemeClr val="accent5"/>
                </a:solidFill>
              </a:endParaRPr>
            </a:p>
            <a:p>
              <a:pPr algn="l" defTabSz="642937">
                <a:defRPr sz="3100">
                  <a:solidFill>
                    <a:srgbClr val="FFFFFF"/>
                  </a:solidFill>
                  <a:latin typeface="Courier New"/>
                  <a:ea typeface="Courier New"/>
                  <a:cs typeface="Courier New"/>
                  <a:sym typeface="Courier New"/>
                </a:defRPr>
              </a:pPr>
              <a:endParaRPr>
                <a:solidFill>
                  <a:srgbClr val="FF2600"/>
                </a:solidFill>
              </a:endParaRPr>
            </a:p>
            <a:p>
              <a:pPr algn="l" defTabSz="642937">
                <a:defRPr b="1" sz="3100">
                  <a:solidFill>
                    <a:srgbClr val="FFFFFF"/>
                  </a:solidFill>
                  <a:latin typeface="Courier New"/>
                  <a:ea typeface="Courier New"/>
                  <a:cs typeface="Courier New"/>
                  <a:sym typeface="Courier New"/>
                </a:defRPr>
              </a:pPr>
              <a:r>
                <a:t>transport:</a:t>
              </a:r>
            </a:p>
            <a:p>
              <a:pPr algn="l" defTabSz="642937">
                <a:defRPr sz="3100">
                  <a:solidFill>
                    <a:srgbClr val="FFFFFF"/>
                  </a:solidFill>
                  <a:latin typeface="Courier New"/>
                  <a:ea typeface="Courier New"/>
                  <a:cs typeface="Courier New"/>
                  <a:sym typeface="Courier New"/>
                </a:defRPr>
              </a:pPr>
              <a:r>
                <a:rPr b="1"/>
                <a:t>  ssh_key:</a:t>
              </a:r>
              <a:r>
                <a:rPr>
                  <a:solidFill>
                    <a:srgbClr val="FF2600"/>
                  </a:solidFill>
                </a:rPr>
                <a:t> &lt;%= ENV['AWS_SSH_KEY_FULL_PATH'] %&gt;</a:t>
              </a:r>
              <a:endParaRPr>
                <a:solidFill>
                  <a:srgbClr val="FF2600"/>
                </a:solidFill>
              </a:endParaRPr>
            </a:p>
            <a:p>
              <a:pPr algn="l" defTabSz="642937">
                <a:defRPr sz="3100">
                  <a:solidFill>
                    <a:srgbClr val="FFFFFF"/>
                  </a:solidFill>
                  <a:latin typeface="Courier New"/>
                  <a:ea typeface="Courier New"/>
                  <a:cs typeface="Courier New"/>
                  <a:sym typeface="Courier New"/>
                </a:defRPr>
              </a:pPr>
              <a:r>
                <a:rPr>
                  <a:solidFill>
                    <a:srgbClr val="FF2600"/>
                  </a:solidFill>
                </a:rPr>
                <a:t>  </a:t>
              </a:r>
              <a:r>
                <a:rPr b="1"/>
                <a:t>username:</a:t>
              </a:r>
              <a:r>
                <a:rPr>
                  <a:solidFill>
                    <a:srgbClr val="FF2600"/>
                  </a:solidFill>
                </a:rPr>
                <a:t> ubuntu</a:t>
              </a:r>
              <a:endParaRPr>
                <a:solidFill>
                  <a:srgbClr val="FF2600"/>
                </a:solidFill>
              </a:endParaRPr>
            </a:p>
            <a:p>
              <a:pPr algn="l" defTabSz="642937">
                <a:defRPr sz="3100">
                  <a:solidFill>
                    <a:srgbClr val="FFFFFF"/>
                  </a:solidFill>
                  <a:latin typeface="Courier New"/>
                  <a:ea typeface="Courier New"/>
                  <a:cs typeface="Courier New"/>
                  <a:sym typeface="Courier New"/>
                </a:defRPr>
              </a:pPr>
            </a:p>
            <a:p>
              <a:pPr algn="l" defTabSz="642937">
                <a:defRPr b="1" sz="3100">
                  <a:solidFill>
                    <a:srgbClr val="FFFFFF"/>
                  </a:solidFill>
                  <a:latin typeface="Courier New"/>
                  <a:ea typeface="Courier New"/>
                  <a:cs typeface="Courier New"/>
                  <a:sym typeface="Courier New"/>
                </a:defRPr>
              </a:pPr>
              <a:r>
                <a:t>provisioner:</a:t>
              </a:r>
              <a:endParaRPr b="0">
                <a:solidFill>
                  <a:srgbClr val="000000"/>
                </a:solidFill>
              </a:endParaRPr>
            </a:p>
            <a:p>
              <a:pPr algn="l" defTabSz="642937">
                <a:defRPr sz="31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chef_solo</a:t>
              </a:r>
              <a:endParaRPr>
                <a:solidFill>
                  <a:srgbClr val="000000"/>
                </a:solidFill>
              </a:endParaRPr>
            </a:p>
            <a:p>
              <a:pPr algn="l" defTabSz="642937">
                <a:defRPr b="1" sz="3100">
                  <a:latin typeface="Courier New"/>
                  <a:ea typeface="Courier New"/>
                  <a:cs typeface="Courier New"/>
                  <a:sym typeface="Courier New"/>
                </a:defRPr>
              </a:pPr>
            </a:p>
            <a:p>
              <a:pPr algn="l" defTabSz="642937">
                <a:defRPr b="1" sz="3100">
                  <a:solidFill>
                    <a:srgbClr val="FFFFFF"/>
                  </a:solidFill>
                  <a:latin typeface="Courier New"/>
                  <a:ea typeface="Courier New"/>
                  <a:cs typeface="Courier New"/>
                  <a:sym typeface="Courier New"/>
                </a:defRPr>
              </a:pPr>
              <a:r>
                <a:t>verifier:</a:t>
              </a:r>
              <a:endParaRPr b="0">
                <a:solidFill>
                  <a:srgbClr val="000000"/>
                </a:solidFill>
              </a:endParaRPr>
            </a:p>
            <a:p>
              <a:pPr algn="l" defTabSz="642937">
                <a:defRPr sz="31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inspec</a:t>
              </a:r>
              <a:endParaRPr>
                <a:solidFill>
                  <a:srgbClr val="000000"/>
                </a:solidFill>
              </a:endParaRPr>
            </a:p>
            <a:p>
              <a:pPr algn="l" defTabSz="642937">
                <a:defRPr sz="3100">
                  <a:latin typeface="Courier New"/>
                  <a:ea typeface="Courier New"/>
                  <a:cs typeface="Courier New"/>
                  <a:sym typeface="Courier New"/>
                </a:defRPr>
              </a:pPr>
            </a:p>
            <a:p>
              <a:pPr algn="l" defTabSz="642937">
                <a:defRPr b="1" sz="3100">
                  <a:solidFill>
                    <a:srgbClr val="FFFFFF"/>
                  </a:solidFill>
                  <a:latin typeface="Courier New"/>
                  <a:ea typeface="Courier New"/>
                  <a:cs typeface="Courier New"/>
                  <a:sym typeface="Courier New"/>
                </a:defRPr>
              </a:pPr>
              <a:r>
                <a:t>platforms:</a:t>
              </a:r>
              <a:endParaRPr b="0">
                <a:solidFill>
                  <a:srgbClr val="000000"/>
                </a:solidFill>
              </a:endParaRPr>
            </a:p>
            <a:p>
              <a:pPr algn="l" defTabSz="642937">
                <a:defRPr sz="31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ubuntu-</a:t>
              </a:r>
              <a:r>
                <a:rPr>
                  <a:solidFill>
                    <a:srgbClr val="B6FA00"/>
                  </a:solidFill>
                </a:rPr>
                <a:t>16.04</a:t>
              </a:r>
              <a:endParaRPr>
                <a:solidFill>
                  <a:srgbClr val="B6FA00"/>
                </a:solidFill>
              </a:endParaRPr>
            </a:p>
            <a:p>
              <a:pPr algn="l" defTabSz="642937">
                <a:defRPr b="1" sz="3100">
                  <a:solidFill>
                    <a:srgbClr val="FFFFFF"/>
                  </a:solidFill>
                  <a:latin typeface="Courier New"/>
                  <a:ea typeface="Courier New"/>
                  <a:cs typeface="Courier New"/>
                  <a:sym typeface="Courier New"/>
                </a:defRPr>
              </a:pPr>
              <a:r>
                <a:t>    driver:</a:t>
              </a:r>
            </a:p>
            <a:p>
              <a:pPr algn="l" defTabSz="642937">
                <a:defRPr sz="3100">
                  <a:solidFill>
                    <a:srgbClr val="FF2600"/>
                  </a:solidFill>
                  <a:latin typeface="Courier New"/>
                  <a:ea typeface="Courier New"/>
                  <a:cs typeface="Courier New"/>
                  <a:sym typeface="Courier New"/>
                </a:defRPr>
              </a:pPr>
              <a:r>
                <a:rPr b="1">
                  <a:solidFill>
                    <a:srgbClr val="FFFFFF"/>
                  </a:solidFill>
                </a:rPr>
                <a:t>      image_id:</a:t>
              </a:r>
              <a:r>
                <a:rPr>
                  <a:solidFill>
                    <a:srgbClr val="B6FA00"/>
                  </a:solidFill>
                </a:rPr>
                <a:t> </a:t>
              </a:r>
              <a:r>
                <a:rPr>
                  <a:solidFill>
                    <a:schemeClr val="accent5"/>
                  </a:solidFill>
                </a:rPr>
                <a:t>ami-405f7226</a:t>
              </a:r>
              <a:endParaRPr>
                <a:solidFill>
                  <a:schemeClr val="accent5"/>
                </a:solidFill>
              </a:endParaRPr>
            </a:p>
          </p:txBody>
        </p:sp>
        <p:pic>
          <p:nvPicPr>
            <p:cNvPr id="423" name=""/>
            <p:cNvPicPr>
              <a:picLocks noChangeAspect="0"/>
            </p:cNvPicPr>
            <p:nvPr/>
          </p:nvPicPr>
          <p:blipFill>
            <a:blip r:embed="rId3">
              <a:extLst/>
            </a:blip>
            <a:stretch>
              <a:fillRect/>
            </a:stretch>
          </p:blipFill>
          <p:spPr>
            <a:xfrm>
              <a:off x="-1" y="0"/>
              <a:ext cx="16202972" cy="10909300"/>
            </a:xfrm>
            <a:prstGeom prst="rect">
              <a:avLst/>
            </a:prstGeom>
            <a:effectLst/>
          </p:spPr>
        </p:pic>
      </p:grpSp>
      <p:pic>
        <p:nvPicPr>
          <p:cNvPr id="426" name=""/>
          <p:cNvPicPr>
            <a:picLocks noChangeAspect="0"/>
          </p:cNvPicPr>
          <p:nvPr/>
        </p:nvPicPr>
        <p:blipFill>
          <a:blip r:embed="rId4">
            <a:extLst/>
          </a:blip>
          <a:stretch>
            <a:fillRect/>
          </a:stretch>
        </p:blipFill>
        <p:spPr>
          <a:xfrm>
            <a:off x="3073400" y="3467100"/>
            <a:ext cx="16078200" cy="4800600"/>
          </a:xfrm>
          <a:prstGeom prst="rect">
            <a:avLst/>
          </a:prstGeom>
          <a:effectLst>
            <a:outerShdw sx="100000" sy="100000" kx="0" ky="0" algn="b" rotWithShape="0" blurRad="38100" dist="25400" dir="5400000">
              <a:srgbClr val="000000">
                <a:alpha val="50000"/>
              </a:srgbClr>
            </a:outerShdw>
          </a:effectLst>
        </p:spPr>
      </p:pic>
      <p:pic>
        <p:nvPicPr>
          <p:cNvPr id="427" name=""/>
          <p:cNvPicPr>
            <a:picLocks noChangeAspect="0"/>
          </p:cNvPicPr>
          <p:nvPr/>
        </p:nvPicPr>
        <p:blipFill>
          <a:blip r:embed="rId5">
            <a:extLst/>
          </a:blip>
          <a:stretch>
            <a:fillRect/>
          </a:stretch>
        </p:blipFill>
        <p:spPr>
          <a:xfrm>
            <a:off x="3759200" y="10960100"/>
            <a:ext cx="7721600" cy="2173685"/>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title"/>
          </p:nvPr>
        </p:nvSpPr>
        <p:spPr>
          <a:prstGeom prst="rect">
            <a:avLst/>
          </a:prstGeom>
        </p:spPr>
        <p:txBody>
          <a:bodyPr/>
          <a:lstStyle/>
          <a:p>
            <a:pPr/>
            <a:r>
              <a:t>Kitchen AWS EC2</a:t>
            </a:r>
          </a:p>
        </p:txBody>
      </p:sp>
      <p:grpSp>
        <p:nvGrpSpPr>
          <p:cNvPr id="434" name="Group 434"/>
          <p:cNvGrpSpPr/>
          <p:nvPr/>
        </p:nvGrpSpPr>
        <p:grpSpPr>
          <a:xfrm>
            <a:off x="2246328" y="5156200"/>
            <a:ext cx="19891345" cy="5384800"/>
            <a:chOff x="0" y="0"/>
            <a:chExt cx="19891343" cy="5384800"/>
          </a:xfrm>
        </p:grpSpPr>
        <p:sp>
          <p:nvSpPr>
            <p:cNvPr id="433" name="Shape 433"/>
            <p:cNvSpPr/>
            <p:nvPr/>
          </p:nvSpPr>
          <p:spPr>
            <a:xfrm>
              <a:off x="215900" y="139700"/>
              <a:ext cx="19459544" cy="4826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sz="6500">
                  <a:solidFill>
                    <a:srgbClr val="FF2600"/>
                  </a:solidFill>
                  <a:latin typeface="Courier New"/>
                  <a:ea typeface="Courier New"/>
                  <a:cs typeface="Courier New"/>
                  <a:sym typeface="Courier New"/>
                </a:defRPr>
              </a:pPr>
              <a:endParaRPr>
                <a:solidFill>
                  <a:srgbClr val="000000"/>
                </a:solidFill>
              </a:endParaRPr>
            </a:p>
            <a:p>
              <a:pPr algn="l" defTabSz="642937">
                <a:defRPr b="1" sz="6500">
                  <a:solidFill>
                    <a:srgbClr val="FFFFFF"/>
                  </a:solidFill>
                  <a:latin typeface="Courier New"/>
                  <a:ea typeface="Courier New"/>
                  <a:cs typeface="Courier New"/>
                  <a:sym typeface="Courier New"/>
                </a:defRPr>
              </a:pPr>
              <a:r>
                <a:t>chef gem install kitchen-ec2</a:t>
              </a:r>
            </a:p>
            <a:p>
              <a:pPr algn="l" defTabSz="642937">
                <a:defRPr b="1" sz="6500">
                  <a:solidFill>
                    <a:srgbClr val="FFFFFF"/>
                  </a:solidFill>
                  <a:latin typeface="Courier New"/>
                  <a:ea typeface="Courier New"/>
                  <a:cs typeface="Courier New"/>
                  <a:sym typeface="Courier New"/>
                </a:defRPr>
              </a:pPr>
              <a:r>
                <a:t>export KITCHEN_YAML=.kitchen.cloud.yml</a:t>
              </a:r>
            </a:p>
            <a:p>
              <a:pPr algn="l" defTabSz="642937">
                <a:defRPr b="1" sz="6500">
                  <a:solidFill>
                    <a:srgbClr val="FFFFFF"/>
                  </a:solidFill>
                  <a:latin typeface="Courier New"/>
                  <a:ea typeface="Courier New"/>
                  <a:cs typeface="Courier New"/>
                  <a:sym typeface="Courier New"/>
                </a:defRPr>
              </a:pPr>
              <a:r>
                <a:t>chef exec kitchen converge</a:t>
              </a:r>
            </a:p>
          </p:txBody>
        </p:sp>
        <p:pic>
          <p:nvPicPr>
            <p:cNvPr id="432" name=""/>
            <p:cNvPicPr>
              <a:picLocks noChangeAspect="0"/>
            </p:cNvPicPr>
            <p:nvPr/>
          </p:nvPicPr>
          <p:blipFill>
            <a:blip r:embed="rId3">
              <a:extLst/>
            </a:blip>
            <a:stretch>
              <a:fillRect/>
            </a:stretch>
          </p:blipFill>
          <p:spPr>
            <a:xfrm>
              <a:off x="-1" y="-1"/>
              <a:ext cx="19891345" cy="5384801"/>
            </a:xfrm>
            <a:prstGeom prst="rect">
              <a:avLst/>
            </a:prstGeom>
            <a:effectLst/>
          </p:spPr>
        </p:pic>
      </p:gr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title"/>
          </p:nvPr>
        </p:nvSpPr>
        <p:spPr>
          <a:prstGeom prst="rect">
            <a:avLst/>
          </a:prstGeom>
        </p:spPr>
        <p:txBody>
          <a:bodyPr/>
          <a:lstStyle/>
          <a:p>
            <a:pPr/>
          </a:p>
        </p:txBody>
      </p:sp>
      <p:pic>
        <p:nvPicPr>
          <p:cNvPr id="439" name="rat-pack_mtv.com_.jpg"/>
          <p:cNvPicPr>
            <a:picLocks noChangeAspect="1"/>
          </p:cNvPicPr>
          <p:nvPr/>
        </p:nvPicPr>
        <p:blipFill>
          <a:blip r:embed="rId3">
            <a:extLst/>
          </a:blip>
          <a:stretch>
            <a:fillRect/>
          </a:stretch>
        </p:blipFill>
        <p:spPr>
          <a:xfrm>
            <a:off x="3538537" y="333375"/>
            <a:ext cx="18002251" cy="13501688"/>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title"/>
          </p:nvPr>
        </p:nvSpPr>
        <p:spPr>
          <a:prstGeom prst="rect">
            <a:avLst/>
          </a:prstGeom>
        </p:spPr>
        <p:txBody>
          <a:bodyPr/>
          <a:lstStyle/>
          <a:p>
            <a:pPr/>
          </a:p>
        </p:txBody>
      </p:sp>
      <p:pic>
        <p:nvPicPr>
          <p:cNvPr id="444" name="Frank-Sinatra-1968-Fontainebleau-Hotel-Billboard-1548.jpg"/>
          <p:cNvPicPr>
            <a:picLocks noChangeAspect="1"/>
          </p:cNvPicPr>
          <p:nvPr/>
        </p:nvPicPr>
        <p:blipFill>
          <a:blip r:embed="rId3">
            <a:extLst/>
          </a:blip>
          <a:stretch>
            <a:fillRect/>
          </a:stretch>
        </p:blipFill>
        <p:spPr>
          <a:xfrm>
            <a:off x="866495" y="-1"/>
            <a:ext cx="20720610" cy="13716001"/>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Shape 448"/>
          <p:cNvSpPr/>
          <p:nvPr>
            <p:ph type="title"/>
          </p:nvPr>
        </p:nvSpPr>
        <p:spPr>
          <a:prstGeom prst="rect">
            <a:avLst/>
          </a:prstGeom>
        </p:spPr>
        <p:txBody>
          <a:bodyPr/>
          <a:lstStyle/>
          <a:p>
            <a:pPr/>
          </a:p>
        </p:txBody>
      </p:sp>
      <p:pic>
        <p:nvPicPr>
          <p:cNvPr id="449" name="sinatra-gun.jpg"/>
          <p:cNvPicPr>
            <a:picLocks noChangeAspect="1"/>
          </p:cNvPicPr>
          <p:nvPr/>
        </p:nvPicPr>
        <p:blipFill>
          <a:blip r:embed="rId3">
            <a:extLst/>
          </a:blip>
          <a:stretch>
            <a:fillRect/>
          </a:stretch>
        </p:blipFill>
        <p:spPr>
          <a:xfrm>
            <a:off x="3370292" y="-46571"/>
            <a:ext cx="17643416" cy="13809142"/>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p:nvPr>
        </p:nvSpPr>
        <p:spPr>
          <a:prstGeom prst="rect">
            <a:avLst/>
          </a:prstGeom>
        </p:spPr>
        <p:txBody>
          <a:bodyPr/>
          <a:lstStyle/>
          <a:p>
            <a:pPr/>
          </a:p>
        </p:txBody>
      </p:sp>
      <p:pic>
        <p:nvPicPr>
          <p:cNvPr id="454" name="oppa_gangnam_style.gif"/>
          <p:cNvPicPr>
            <a:picLocks noChangeAspect="0"/>
          </p:cNvPicPr>
          <p:nvPr/>
        </p:nvPicPr>
        <p:blipFill>
          <a:blip r:embed="rId2">
            <a:extLst/>
          </a:blip>
          <a:stretch>
            <a:fillRect/>
          </a:stretch>
        </p:blipFill>
        <p:spPr>
          <a:xfrm>
            <a:off x="342655" y="599043"/>
            <a:ext cx="23698690" cy="13229390"/>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DevOpsDays-KC-logo-Color-Final.png"/>
          <p:cNvPicPr>
            <a:picLocks noChangeAspect="1"/>
          </p:cNvPicPr>
          <p:nvPr/>
        </p:nvPicPr>
        <p:blipFill>
          <a:blip r:embed="rId3">
            <a:extLst/>
          </a:blip>
          <a:stretch>
            <a:fillRect/>
          </a:stretch>
        </p:blipFill>
        <p:spPr>
          <a:xfrm>
            <a:off x="7179544" y="1845544"/>
            <a:ext cx="10024912" cy="10024912"/>
          </a:xfrm>
          <a:prstGeom prst="rect">
            <a:avLst/>
          </a:prstGeom>
          <a:ln w="12700">
            <a:miter lim="400000"/>
          </a:ln>
        </p:spPr>
      </p:pic>
      <p:sp>
        <p:nvSpPr>
          <p:cNvPr id="176" name="Shape 176"/>
          <p:cNvSpPr/>
          <p:nvPr/>
        </p:nvSpPr>
        <p:spPr>
          <a:xfrm>
            <a:off x="5025802" y="10618494"/>
            <a:ext cx="14332396" cy="2692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8500"/>
            </a:pPr>
            <a:r>
              <a:t>CFP is open!!</a:t>
            </a:r>
          </a:p>
          <a:p>
            <a:pPr>
              <a:defRPr sz="8500"/>
            </a:pPr>
            <a:r>
              <a:rPr u="sng">
                <a:hlinkClick r:id="rId4" invalidUrl="" action="" tgtFrame="" tooltip="" history="1" highlightClick="0" endSnd="0"/>
              </a:rPr>
              <a:t>http://cfp.devopsdayskc.org/</a:t>
            </a:r>
            <a:r>
              <a:t> </a:t>
            </a:r>
          </a:p>
        </p:txBody>
      </p:sp>
      <p:sp>
        <p:nvSpPr>
          <p:cNvPr id="177" name="Shape 177"/>
          <p:cNvSpPr/>
          <p:nvPr/>
        </p:nvSpPr>
        <p:spPr>
          <a:xfrm>
            <a:off x="5955792" y="433175"/>
            <a:ext cx="12472417" cy="1397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8500"/>
            </a:pPr>
            <a:r>
              <a:rPr u="sng">
                <a:hlinkClick r:id="rId5" invalidUrl="" action="" tgtFrame="" tooltip="" history="1" highlightClick="0" endSnd="0"/>
              </a:rPr>
              <a:t>http://devopsdayskc.org/</a:t>
            </a:r>
            <a:r>
              <a:t> </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ph type="title"/>
          </p:nvPr>
        </p:nvSpPr>
        <p:spPr>
          <a:prstGeom prst="rect">
            <a:avLst/>
          </a:prstGeom>
        </p:spPr>
        <p:txBody>
          <a:bodyPr/>
          <a:lstStyle/>
          <a:p>
            <a:pPr/>
            <a:r>
              <a:t>Kitchen EC2</a:t>
            </a:r>
          </a:p>
        </p:txBody>
      </p:sp>
      <p:grpSp>
        <p:nvGrpSpPr>
          <p:cNvPr id="459" name="Group 459"/>
          <p:cNvGrpSpPr/>
          <p:nvPr/>
        </p:nvGrpSpPr>
        <p:grpSpPr>
          <a:xfrm>
            <a:off x="2494018" y="5156200"/>
            <a:ext cx="19395964" cy="5384800"/>
            <a:chOff x="0" y="0"/>
            <a:chExt cx="19395963" cy="5384800"/>
          </a:xfrm>
        </p:grpSpPr>
        <p:sp>
          <p:nvSpPr>
            <p:cNvPr id="458" name="Shape 458"/>
            <p:cNvSpPr/>
            <p:nvPr/>
          </p:nvSpPr>
          <p:spPr>
            <a:xfrm>
              <a:off x="215900" y="139700"/>
              <a:ext cx="18964164" cy="4826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6500">
                  <a:solidFill>
                    <a:srgbClr val="FFFFFF"/>
                  </a:solidFill>
                  <a:latin typeface="Courier New"/>
                  <a:ea typeface="Courier New"/>
                  <a:cs typeface="Courier New"/>
                  <a:sym typeface="Courier New"/>
                </a:defRPr>
              </a:pPr>
            </a:p>
            <a:p>
              <a:pPr algn="l" defTabSz="642937">
                <a:defRPr b="1" sz="6500">
                  <a:solidFill>
                    <a:srgbClr val="FFFFFF"/>
                  </a:solidFill>
                  <a:latin typeface="Courier New"/>
                  <a:ea typeface="Courier New"/>
                  <a:cs typeface="Courier New"/>
                  <a:sym typeface="Courier New"/>
                </a:defRPr>
              </a:pPr>
              <a:r>
                <a:t>chef exec kitchen login</a:t>
              </a:r>
            </a:p>
            <a:p>
              <a:pPr algn="l" defTabSz="642937">
                <a:defRPr b="1" sz="6500">
                  <a:solidFill>
                    <a:srgbClr val="FFFFFF"/>
                  </a:solidFill>
                  <a:latin typeface="Courier New"/>
                  <a:ea typeface="Courier New"/>
                  <a:cs typeface="Courier New"/>
                  <a:sym typeface="Courier New"/>
                </a:defRPr>
              </a:pPr>
              <a:r>
                <a:t>open http://&lt;ip from converge output&gt;</a:t>
              </a:r>
            </a:p>
            <a:p>
              <a:pPr algn="l" defTabSz="642937">
                <a:defRPr b="1" sz="6500">
                  <a:solidFill>
                    <a:srgbClr val="FFFFFF"/>
                  </a:solidFill>
                  <a:latin typeface="Courier New"/>
                  <a:ea typeface="Courier New"/>
                  <a:cs typeface="Courier New"/>
                  <a:sym typeface="Courier New"/>
                </a:defRPr>
              </a:pPr>
              <a:r>
                <a:t>chef exec kitchen destroy</a:t>
              </a:r>
            </a:p>
          </p:txBody>
        </p:sp>
        <p:pic>
          <p:nvPicPr>
            <p:cNvPr id="457" name=""/>
            <p:cNvPicPr>
              <a:picLocks noChangeAspect="0"/>
            </p:cNvPicPr>
            <p:nvPr/>
          </p:nvPicPr>
          <p:blipFill>
            <a:blip r:embed="rId3">
              <a:extLst/>
            </a:blip>
            <a:stretch>
              <a:fillRect/>
            </a:stretch>
          </p:blipFill>
          <p:spPr>
            <a:xfrm>
              <a:off x="0" y="-1"/>
              <a:ext cx="19395964" cy="5384801"/>
            </a:xfrm>
            <a:prstGeom prst="rect">
              <a:avLst/>
            </a:prstGeom>
            <a:effectLst/>
          </p:spPr>
        </p:pic>
      </p:gr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title"/>
          </p:nvPr>
        </p:nvSpPr>
        <p:spPr>
          <a:prstGeom prst="rect">
            <a:avLst/>
          </a:prstGeom>
        </p:spPr>
        <p:txBody>
          <a:bodyPr/>
          <a:lstStyle>
            <a:lvl1pPr defTabSz="693419">
              <a:defRPr sz="9407"/>
            </a:lvl1pPr>
          </a:lstStyle>
          <a:p>
            <a:pPr/>
            <a:r>
              <a:t>Many Configuration Management Tools</a:t>
            </a:r>
          </a:p>
        </p:txBody>
      </p:sp>
      <p:pic>
        <p:nvPicPr>
          <p:cNvPr id="464" name="Screen Shot 2017-04-23 at 9.47.43 AM.png"/>
          <p:cNvPicPr>
            <a:picLocks noChangeAspect="1"/>
          </p:cNvPicPr>
          <p:nvPr/>
        </p:nvPicPr>
        <p:blipFill>
          <a:blip r:embed="rId2">
            <a:extLst/>
          </a:blip>
          <a:stretch>
            <a:fillRect/>
          </a:stretch>
        </p:blipFill>
        <p:spPr>
          <a:xfrm>
            <a:off x="1442640" y="3450809"/>
            <a:ext cx="16477878" cy="6814382"/>
          </a:xfrm>
          <a:prstGeom prst="rect">
            <a:avLst/>
          </a:prstGeom>
          <a:ln w="12700">
            <a:miter lim="400000"/>
          </a:ln>
        </p:spPr>
      </p:pic>
      <p:pic>
        <p:nvPicPr>
          <p:cNvPr id="465" name="Screen Shot 2017-04-23 at 9.48.01 AM.png"/>
          <p:cNvPicPr>
            <a:picLocks noChangeAspect="1"/>
          </p:cNvPicPr>
          <p:nvPr/>
        </p:nvPicPr>
        <p:blipFill>
          <a:blip r:embed="rId3">
            <a:extLst/>
          </a:blip>
          <a:stretch>
            <a:fillRect/>
          </a:stretch>
        </p:blipFill>
        <p:spPr>
          <a:xfrm>
            <a:off x="3501377" y="5564199"/>
            <a:ext cx="16005171" cy="6945102"/>
          </a:xfrm>
          <a:prstGeom prst="rect">
            <a:avLst/>
          </a:prstGeom>
          <a:ln w="12700">
            <a:miter lim="400000"/>
          </a:ln>
        </p:spPr>
      </p:pic>
      <p:pic>
        <p:nvPicPr>
          <p:cNvPr id="466" name="Screen Shot 2017-04-23 at 9.48.09 AM.png"/>
          <p:cNvPicPr>
            <a:picLocks noChangeAspect="1"/>
          </p:cNvPicPr>
          <p:nvPr/>
        </p:nvPicPr>
        <p:blipFill>
          <a:blip r:embed="rId4">
            <a:extLst/>
          </a:blip>
          <a:stretch>
            <a:fillRect/>
          </a:stretch>
        </p:blipFill>
        <p:spPr>
          <a:xfrm>
            <a:off x="5800745" y="7621249"/>
            <a:ext cx="16748447" cy="7169353"/>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title"/>
          </p:nvPr>
        </p:nvSpPr>
        <p:spPr>
          <a:prstGeom prst="rect">
            <a:avLst/>
          </a:prstGeom>
        </p:spPr>
        <p:txBody>
          <a:bodyPr/>
          <a:lstStyle>
            <a:lvl1pPr defTabSz="693419">
              <a:defRPr sz="9407"/>
            </a:lvl1pPr>
          </a:lstStyle>
          <a:p>
            <a:pPr/>
            <a:r>
              <a:t>Many Configuration Management Tools</a:t>
            </a:r>
          </a:p>
        </p:txBody>
      </p:sp>
      <p:grpSp>
        <p:nvGrpSpPr>
          <p:cNvPr id="471" name="Group 471"/>
          <p:cNvGrpSpPr/>
          <p:nvPr/>
        </p:nvGrpSpPr>
        <p:grpSpPr>
          <a:xfrm>
            <a:off x="53251" y="7001700"/>
            <a:ext cx="8181920" cy="5130801"/>
            <a:chOff x="0" y="0"/>
            <a:chExt cx="8181918" cy="5130800"/>
          </a:xfrm>
        </p:grpSpPr>
        <p:sp>
          <p:nvSpPr>
            <p:cNvPr id="470" name="Shape 470"/>
            <p:cNvSpPr/>
            <p:nvPr/>
          </p:nvSpPr>
          <p:spPr>
            <a:xfrm>
              <a:off x="215900" y="139700"/>
              <a:ext cx="7750119" cy="4572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b="1" sz="3100">
                  <a:solidFill>
                    <a:srgbClr val="FFFFFF"/>
                  </a:solidFill>
                  <a:latin typeface="Courier New"/>
                  <a:ea typeface="Courier New"/>
                  <a:cs typeface="Courier New"/>
                  <a:sym typeface="Courier New"/>
                </a:defRPr>
              </a:pPr>
              <a:r>
                <a:t>provisioner:</a:t>
              </a:r>
            </a:p>
            <a:p>
              <a:pPr algn="l" defTabSz="642937">
                <a:defRPr b="1" sz="3100">
                  <a:solidFill>
                    <a:srgbClr val="FFFFFF"/>
                  </a:solidFill>
                  <a:latin typeface="Courier New"/>
                  <a:ea typeface="Courier New"/>
                  <a:cs typeface="Courier New"/>
                  <a:sym typeface="Courier New"/>
                </a:defRPr>
              </a:pPr>
              <a:r>
                <a:t>  name: ansible_playbook</a:t>
              </a:r>
            </a:p>
            <a:p>
              <a:pPr algn="l" defTabSz="642937">
                <a:defRPr b="1" sz="3100">
                  <a:solidFill>
                    <a:srgbClr val="FFFFFF"/>
                  </a:solidFill>
                  <a:latin typeface="Courier New"/>
                  <a:ea typeface="Courier New"/>
                  <a:cs typeface="Courier New"/>
                  <a:sym typeface="Courier New"/>
                </a:defRPr>
              </a:pPr>
              <a:r>
                <a:t>  roles_path: roles</a:t>
              </a:r>
            </a:p>
            <a:p>
              <a:pPr algn="l" defTabSz="642937">
                <a:defRPr b="1" sz="3100">
                  <a:solidFill>
                    <a:srgbClr val="FFFFFF"/>
                  </a:solidFill>
                  <a:latin typeface="Courier New"/>
                  <a:ea typeface="Courier New"/>
                  <a:cs typeface="Courier New"/>
                  <a:sym typeface="Courier New"/>
                </a:defRPr>
              </a:pPr>
              <a:r>
                <a:t>  hosts: tomcat-servers</a:t>
              </a:r>
            </a:p>
            <a:p>
              <a:pPr algn="l" defTabSz="642937">
                <a:defRPr b="1" sz="3100">
                  <a:solidFill>
                    <a:srgbClr val="FFFFFF"/>
                  </a:solidFill>
                  <a:latin typeface="Courier New"/>
                  <a:ea typeface="Courier New"/>
                  <a:cs typeface="Courier New"/>
                  <a:sym typeface="Courier New"/>
                </a:defRPr>
              </a:pPr>
              <a:r>
                <a:t>  require_ansible_repo: true</a:t>
              </a:r>
            </a:p>
            <a:p>
              <a:pPr algn="l" defTabSz="642937">
                <a:defRPr b="1" sz="3100">
                  <a:solidFill>
                    <a:srgbClr val="FFFFFF"/>
                  </a:solidFill>
                  <a:latin typeface="Courier New"/>
                  <a:ea typeface="Courier New"/>
                  <a:cs typeface="Courier New"/>
                  <a:sym typeface="Courier New"/>
                </a:defRPr>
              </a:pPr>
              <a:r>
                <a:t>  ansible_verbose: true</a:t>
              </a:r>
            </a:p>
            <a:p>
              <a:pPr algn="l" defTabSz="642937">
                <a:defRPr b="1" sz="3100">
                  <a:solidFill>
                    <a:srgbClr val="FFFFFF"/>
                  </a:solidFill>
                  <a:latin typeface="Courier New"/>
                  <a:ea typeface="Courier New"/>
                  <a:cs typeface="Courier New"/>
                  <a:sym typeface="Courier New"/>
                </a:defRPr>
              </a:pPr>
              <a:r>
                <a:t>  ansible_version: latest</a:t>
              </a:r>
            </a:p>
            <a:p>
              <a:pPr algn="l" defTabSz="642937">
                <a:defRPr b="1" sz="3100">
                  <a:solidFill>
                    <a:srgbClr val="FFFFFF"/>
                  </a:solidFill>
                  <a:latin typeface="Courier New"/>
                  <a:ea typeface="Courier New"/>
                  <a:cs typeface="Courier New"/>
                  <a:sym typeface="Courier New"/>
                </a:defRPr>
              </a:pPr>
              <a:r>
                <a:t>  require_chef_for_busser: false</a:t>
              </a:r>
            </a:p>
            <a:p>
              <a:pPr algn="l" defTabSz="642937">
                <a:defRPr b="1" sz="3100">
                  <a:solidFill>
                    <a:srgbClr val="FFFFFF"/>
                  </a:solidFill>
                  <a:latin typeface="Courier New"/>
                  <a:ea typeface="Courier New"/>
                  <a:cs typeface="Courier New"/>
                  <a:sym typeface="Courier New"/>
                </a:defRPr>
              </a:pPr>
              <a:r>
                <a:t>  additional_ssh_private_keys:</a:t>
              </a:r>
            </a:p>
            <a:p>
              <a:pPr algn="l" defTabSz="642937">
                <a:defRPr b="1" sz="3100">
                  <a:solidFill>
                    <a:srgbClr val="FFFFFF"/>
                  </a:solidFill>
                  <a:latin typeface="Courier New"/>
                  <a:ea typeface="Courier New"/>
                  <a:cs typeface="Courier New"/>
                  <a:sym typeface="Courier New"/>
                </a:defRPr>
              </a:pPr>
              <a:r>
                <a:t>  - /mykey/id_rsa</a:t>
              </a:r>
            </a:p>
          </p:txBody>
        </p:sp>
        <p:pic>
          <p:nvPicPr>
            <p:cNvPr id="469" name=""/>
            <p:cNvPicPr>
              <a:picLocks noChangeAspect="0"/>
            </p:cNvPicPr>
            <p:nvPr/>
          </p:nvPicPr>
          <p:blipFill>
            <a:blip r:embed="rId3">
              <a:extLst/>
            </a:blip>
            <a:stretch>
              <a:fillRect/>
            </a:stretch>
          </p:blipFill>
          <p:spPr>
            <a:xfrm>
              <a:off x="0" y="-1"/>
              <a:ext cx="8181919" cy="5130801"/>
            </a:xfrm>
            <a:prstGeom prst="rect">
              <a:avLst/>
            </a:prstGeom>
            <a:effectLst/>
          </p:spPr>
        </p:pic>
      </p:grpSp>
      <p:grpSp>
        <p:nvGrpSpPr>
          <p:cNvPr id="474" name="Group 474"/>
          <p:cNvGrpSpPr/>
          <p:nvPr/>
        </p:nvGrpSpPr>
        <p:grpSpPr>
          <a:xfrm>
            <a:off x="9006751" y="7198883"/>
            <a:ext cx="8369077" cy="4241801"/>
            <a:chOff x="0" y="0"/>
            <a:chExt cx="8369075" cy="4241800"/>
          </a:xfrm>
        </p:grpSpPr>
        <p:sp>
          <p:nvSpPr>
            <p:cNvPr id="473" name="Shape 473"/>
            <p:cNvSpPr/>
            <p:nvPr/>
          </p:nvSpPr>
          <p:spPr>
            <a:xfrm>
              <a:off x="215900" y="139700"/>
              <a:ext cx="7937276" cy="3683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b="1" sz="3100">
                  <a:solidFill>
                    <a:srgbClr val="FFFFFF"/>
                  </a:solidFill>
                  <a:latin typeface="Courier New"/>
                  <a:ea typeface="Courier New"/>
                  <a:cs typeface="Courier New"/>
                  <a:sym typeface="Courier New"/>
                </a:defRPr>
              </a:pPr>
              <a:r>
                <a:t>provisioner:</a:t>
              </a:r>
            </a:p>
            <a:p>
              <a:pPr algn="l" defTabSz="642937">
                <a:defRPr b="1" sz="3100">
                  <a:solidFill>
                    <a:srgbClr val="FFFFFF"/>
                  </a:solidFill>
                  <a:latin typeface="Courier New"/>
                  <a:ea typeface="Courier New"/>
                  <a:cs typeface="Courier New"/>
                  <a:sym typeface="Courier New"/>
                </a:defRPr>
              </a:pPr>
              <a:r>
                <a:t>  name: puppet_apply</a:t>
              </a:r>
            </a:p>
            <a:p>
              <a:pPr algn="l" defTabSz="642937">
                <a:defRPr b="1" sz="3100">
                  <a:solidFill>
                    <a:srgbClr val="FFFFFF"/>
                  </a:solidFill>
                  <a:latin typeface="Courier New"/>
                  <a:ea typeface="Courier New"/>
                  <a:cs typeface="Courier New"/>
                  <a:sym typeface="Courier New"/>
                </a:defRPr>
              </a:pPr>
              <a:r>
                <a:t>  manifests_path: /repository/puppet_repo/manifests</a:t>
              </a:r>
            </a:p>
            <a:p>
              <a:pPr algn="l" defTabSz="642937">
                <a:defRPr b="1" sz="3100">
                  <a:solidFill>
                    <a:srgbClr val="FFFFFF"/>
                  </a:solidFill>
                  <a:latin typeface="Courier New"/>
                  <a:ea typeface="Courier New"/>
                  <a:cs typeface="Courier New"/>
                  <a:sym typeface="Courier New"/>
                </a:defRPr>
              </a:pPr>
              <a:r>
                <a:t>  modules_path: /repository/puppet_repo/modules-mycompany</a:t>
              </a:r>
            </a:p>
            <a:p>
              <a:pPr algn="l" defTabSz="642937">
                <a:defRPr b="1" sz="3100">
                  <a:solidFill>
                    <a:srgbClr val="FFFFFF"/>
                  </a:solidFill>
                  <a:latin typeface="Courier New"/>
                  <a:ea typeface="Courier New"/>
                  <a:cs typeface="Courier New"/>
                  <a:sym typeface="Courier New"/>
                </a:defRPr>
              </a:pPr>
              <a:r>
                <a:t>  hiera_data_path: /repository/puppet_repo/hieradata</a:t>
              </a:r>
            </a:p>
          </p:txBody>
        </p:sp>
        <p:pic>
          <p:nvPicPr>
            <p:cNvPr id="472" name=""/>
            <p:cNvPicPr>
              <a:picLocks noChangeAspect="0"/>
            </p:cNvPicPr>
            <p:nvPr/>
          </p:nvPicPr>
          <p:blipFill>
            <a:blip r:embed="rId4">
              <a:extLst/>
            </a:blip>
            <a:stretch>
              <a:fillRect/>
            </a:stretch>
          </p:blipFill>
          <p:spPr>
            <a:xfrm>
              <a:off x="-1" y="0"/>
              <a:ext cx="8369077" cy="4241801"/>
            </a:xfrm>
            <a:prstGeom prst="rect">
              <a:avLst/>
            </a:prstGeom>
            <a:effectLst/>
          </p:spPr>
        </p:pic>
      </p:grpSp>
      <p:grpSp>
        <p:nvGrpSpPr>
          <p:cNvPr id="477" name="Group 477"/>
          <p:cNvGrpSpPr/>
          <p:nvPr/>
        </p:nvGrpSpPr>
        <p:grpSpPr>
          <a:xfrm>
            <a:off x="18147410" y="7198883"/>
            <a:ext cx="6042972" cy="4241801"/>
            <a:chOff x="0" y="0"/>
            <a:chExt cx="6042971" cy="4241800"/>
          </a:xfrm>
        </p:grpSpPr>
        <p:sp>
          <p:nvSpPr>
            <p:cNvPr id="476" name="Shape 476"/>
            <p:cNvSpPr/>
            <p:nvPr/>
          </p:nvSpPr>
          <p:spPr>
            <a:xfrm>
              <a:off x="215900" y="139700"/>
              <a:ext cx="5611171" cy="3683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b="1" sz="3100">
                  <a:solidFill>
                    <a:srgbClr val="FFFFFF"/>
                  </a:solidFill>
                  <a:latin typeface="Courier New"/>
                  <a:ea typeface="Courier New"/>
                  <a:cs typeface="Courier New"/>
                  <a:sym typeface="Courier New"/>
                </a:defRPr>
              </a:pPr>
              <a:r>
                <a:t>provisioner:</a:t>
              </a:r>
            </a:p>
            <a:p>
              <a:pPr algn="l" defTabSz="642937">
                <a:defRPr b="1" sz="3100">
                  <a:solidFill>
                    <a:srgbClr val="FFFFFF"/>
                  </a:solidFill>
                  <a:latin typeface="Courier New"/>
                  <a:ea typeface="Courier New"/>
                  <a:cs typeface="Courier New"/>
                  <a:sym typeface="Courier New"/>
                </a:defRPr>
              </a:pPr>
              <a:r>
                <a:t>  name: salt_solo</a:t>
              </a:r>
            </a:p>
            <a:p>
              <a:pPr algn="l" defTabSz="642937">
                <a:defRPr b="1" sz="3100">
                  <a:solidFill>
                    <a:srgbClr val="FFFFFF"/>
                  </a:solidFill>
                  <a:latin typeface="Courier New"/>
                  <a:ea typeface="Courier New"/>
                  <a:cs typeface="Courier New"/>
                  <a:sym typeface="Courier New"/>
                </a:defRPr>
              </a:pPr>
              <a:r>
                <a:t>  formula: beaver</a:t>
              </a:r>
            </a:p>
            <a:p>
              <a:pPr algn="l" defTabSz="642937">
                <a:defRPr b="1" sz="3100">
                  <a:solidFill>
                    <a:srgbClr val="FFFFFF"/>
                  </a:solidFill>
                  <a:latin typeface="Courier New"/>
                  <a:ea typeface="Courier New"/>
                  <a:cs typeface="Courier New"/>
                  <a:sym typeface="Courier New"/>
                </a:defRPr>
              </a:pPr>
              <a:r>
                <a:t>  state_top:</a:t>
              </a:r>
            </a:p>
            <a:p>
              <a:pPr algn="l" defTabSz="642937">
                <a:defRPr b="1" sz="3100">
                  <a:solidFill>
                    <a:srgbClr val="FFFFFF"/>
                  </a:solidFill>
                  <a:latin typeface="Courier New"/>
                  <a:ea typeface="Courier New"/>
                  <a:cs typeface="Courier New"/>
                  <a:sym typeface="Courier New"/>
                </a:defRPr>
              </a:pPr>
              <a:r>
                <a:t>    base:</a:t>
              </a:r>
            </a:p>
            <a:p>
              <a:pPr algn="l" defTabSz="642937">
                <a:defRPr b="1" sz="3100">
                  <a:solidFill>
                    <a:srgbClr val="FFFFFF"/>
                  </a:solidFill>
                  <a:latin typeface="Courier New"/>
                  <a:ea typeface="Courier New"/>
                  <a:cs typeface="Courier New"/>
                  <a:sym typeface="Courier New"/>
                </a:defRPr>
              </a:pPr>
              <a:r>
                <a:t>      '*':</a:t>
              </a:r>
            </a:p>
            <a:p>
              <a:pPr algn="l" defTabSz="642937">
                <a:defRPr b="1" sz="3100">
                  <a:solidFill>
                    <a:srgbClr val="FFFFFF"/>
                  </a:solidFill>
                  <a:latin typeface="Courier New"/>
                  <a:ea typeface="Courier New"/>
                  <a:cs typeface="Courier New"/>
                  <a:sym typeface="Courier New"/>
                </a:defRPr>
              </a:pPr>
              <a:r>
                <a:t>        - beaver</a:t>
              </a:r>
            </a:p>
            <a:p>
              <a:pPr algn="l" defTabSz="642937">
                <a:defRPr b="1" sz="3100">
                  <a:solidFill>
                    <a:srgbClr val="FFFFFF"/>
                  </a:solidFill>
                  <a:latin typeface="Courier New"/>
                  <a:ea typeface="Courier New"/>
                  <a:cs typeface="Courier New"/>
                  <a:sym typeface="Courier New"/>
                </a:defRPr>
              </a:pPr>
              <a:r>
                <a:t>        - beaver.ppa</a:t>
              </a:r>
            </a:p>
          </p:txBody>
        </p:sp>
        <p:pic>
          <p:nvPicPr>
            <p:cNvPr id="475" name=""/>
            <p:cNvPicPr>
              <a:picLocks noChangeAspect="0"/>
            </p:cNvPicPr>
            <p:nvPr/>
          </p:nvPicPr>
          <p:blipFill>
            <a:blip r:embed="rId5">
              <a:extLst/>
            </a:blip>
            <a:stretch>
              <a:fillRect/>
            </a:stretch>
          </p:blipFill>
          <p:spPr>
            <a:xfrm>
              <a:off x="-1" y="0"/>
              <a:ext cx="6042973" cy="4241801"/>
            </a:xfrm>
            <a:prstGeom prst="rect">
              <a:avLst/>
            </a:prstGeom>
            <a:effectLst/>
          </p:spPr>
        </p:pic>
      </p:grpSp>
      <p:grpSp>
        <p:nvGrpSpPr>
          <p:cNvPr id="480" name="Group 480"/>
          <p:cNvGrpSpPr/>
          <p:nvPr/>
        </p:nvGrpSpPr>
        <p:grpSpPr>
          <a:xfrm>
            <a:off x="53251" y="4554950"/>
            <a:ext cx="8369077" cy="1130301"/>
            <a:chOff x="0" y="0"/>
            <a:chExt cx="8369075" cy="1130300"/>
          </a:xfrm>
        </p:grpSpPr>
        <p:sp>
          <p:nvSpPr>
            <p:cNvPr id="479" name="Shape 479"/>
            <p:cNvSpPr/>
            <p:nvPr/>
          </p:nvSpPr>
          <p:spPr>
            <a:xfrm>
              <a:off x="215900" y="139700"/>
              <a:ext cx="7937276" cy="5715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642937">
                <a:defRPr b="1" sz="3100">
                  <a:solidFill>
                    <a:srgbClr val="FFFFFF"/>
                  </a:solidFill>
                  <a:latin typeface="Courier New"/>
                  <a:ea typeface="Courier New"/>
                  <a:cs typeface="Courier New"/>
                  <a:sym typeface="Courier New"/>
                </a:defRPr>
              </a:lvl1pPr>
            </a:lstStyle>
            <a:p>
              <a:pPr/>
              <a:r>
                <a:t>chef gem install kitchen-ansible</a:t>
              </a:r>
            </a:p>
          </p:txBody>
        </p:sp>
        <p:pic>
          <p:nvPicPr>
            <p:cNvPr id="478" name=""/>
            <p:cNvPicPr>
              <a:picLocks noChangeAspect="0"/>
            </p:cNvPicPr>
            <p:nvPr/>
          </p:nvPicPr>
          <p:blipFill>
            <a:blip r:embed="rId6">
              <a:extLst/>
            </a:blip>
            <a:stretch>
              <a:fillRect/>
            </a:stretch>
          </p:blipFill>
          <p:spPr>
            <a:xfrm>
              <a:off x="-1" y="-1"/>
              <a:ext cx="8369077" cy="1130301"/>
            </a:xfrm>
            <a:prstGeom prst="rect">
              <a:avLst/>
            </a:prstGeom>
            <a:effectLst/>
          </p:spPr>
        </p:pic>
      </p:grpSp>
      <p:grpSp>
        <p:nvGrpSpPr>
          <p:cNvPr id="483" name="Group 483"/>
          <p:cNvGrpSpPr/>
          <p:nvPr/>
        </p:nvGrpSpPr>
        <p:grpSpPr>
          <a:xfrm>
            <a:off x="8655830" y="4332700"/>
            <a:ext cx="8369077" cy="1574801"/>
            <a:chOff x="0" y="0"/>
            <a:chExt cx="8369075" cy="1574800"/>
          </a:xfrm>
        </p:grpSpPr>
        <p:sp>
          <p:nvSpPr>
            <p:cNvPr id="482" name="Shape 482"/>
            <p:cNvSpPr/>
            <p:nvPr/>
          </p:nvSpPr>
          <p:spPr>
            <a:xfrm>
              <a:off x="215900" y="139700"/>
              <a:ext cx="7937276" cy="1016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642937">
                <a:defRPr b="1" sz="3100">
                  <a:solidFill>
                    <a:srgbClr val="FFFFFF"/>
                  </a:solidFill>
                  <a:latin typeface="Courier New"/>
                  <a:ea typeface="Courier New"/>
                  <a:cs typeface="Courier New"/>
                  <a:sym typeface="Courier New"/>
                </a:defRPr>
              </a:pPr>
              <a:r>
                <a:t>chef gem install librarian-puppet</a:t>
              </a:r>
            </a:p>
            <a:p>
              <a:pPr algn="l" defTabSz="642937">
                <a:defRPr b="1" sz="3100">
                  <a:solidFill>
                    <a:srgbClr val="FFFFFF"/>
                  </a:solidFill>
                  <a:latin typeface="Courier New"/>
                  <a:ea typeface="Courier New"/>
                  <a:cs typeface="Courier New"/>
                  <a:sym typeface="Courier New"/>
                </a:defRPr>
              </a:pPr>
              <a:r>
                <a:t>chef gem install kitchen-puppet</a:t>
              </a:r>
            </a:p>
          </p:txBody>
        </p:sp>
        <p:pic>
          <p:nvPicPr>
            <p:cNvPr id="481" name=""/>
            <p:cNvPicPr>
              <a:picLocks noChangeAspect="0"/>
            </p:cNvPicPr>
            <p:nvPr/>
          </p:nvPicPr>
          <p:blipFill>
            <a:blip r:embed="rId7">
              <a:extLst/>
            </a:blip>
            <a:stretch>
              <a:fillRect/>
            </a:stretch>
          </p:blipFill>
          <p:spPr>
            <a:xfrm>
              <a:off x="-1" y="0"/>
              <a:ext cx="8369077" cy="1574801"/>
            </a:xfrm>
            <a:prstGeom prst="rect">
              <a:avLst/>
            </a:prstGeom>
            <a:effectLst/>
          </p:spPr>
        </p:pic>
      </p:grpSp>
      <p:grpSp>
        <p:nvGrpSpPr>
          <p:cNvPr id="486" name="Group 486"/>
          <p:cNvGrpSpPr/>
          <p:nvPr/>
        </p:nvGrpSpPr>
        <p:grpSpPr>
          <a:xfrm>
            <a:off x="16984357" y="4653541"/>
            <a:ext cx="7513498" cy="1130301"/>
            <a:chOff x="0" y="0"/>
            <a:chExt cx="7513497" cy="1130300"/>
          </a:xfrm>
        </p:grpSpPr>
        <p:sp>
          <p:nvSpPr>
            <p:cNvPr id="485" name="Shape 485"/>
            <p:cNvSpPr/>
            <p:nvPr/>
          </p:nvSpPr>
          <p:spPr>
            <a:xfrm>
              <a:off x="215900" y="139700"/>
              <a:ext cx="7081698" cy="5715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642937">
                <a:defRPr b="1" sz="3100">
                  <a:solidFill>
                    <a:srgbClr val="FFFFFF"/>
                  </a:solidFill>
                  <a:latin typeface="Courier New"/>
                  <a:ea typeface="Courier New"/>
                  <a:cs typeface="Courier New"/>
                  <a:sym typeface="Courier New"/>
                </a:defRPr>
              </a:lvl1pPr>
            </a:lstStyle>
            <a:p>
              <a:pPr/>
              <a:r>
                <a:t>chef gem install kitchen-salt</a:t>
              </a:r>
            </a:p>
          </p:txBody>
        </p:sp>
        <p:pic>
          <p:nvPicPr>
            <p:cNvPr id="484" name=""/>
            <p:cNvPicPr>
              <a:picLocks noChangeAspect="0"/>
            </p:cNvPicPr>
            <p:nvPr/>
          </p:nvPicPr>
          <p:blipFill>
            <a:blip r:embed="rId8">
              <a:extLst/>
            </a:blip>
            <a:stretch>
              <a:fillRect/>
            </a:stretch>
          </p:blipFill>
          <p:spPr>
            <a:xfrm>
              <a:off x="-1" y="-1"/>
              <a:ext cx="7513499" cy="1130301"/>
            </a:xfrm>
            <a:prstGeom prst="rect">
              <a:avLst/>
            </a:prstGeom>
            <a:effectLst/>
          </p:spPr>
        </p:pic>
      </p:grpSp>
      <p:sp>
        <p:nvSpPr>
          <p:cNvPr id="487" name="Shape 487"/>
          <p:cNvSpPr/>
          <p:nvPr/>
        </p:nvSpPr>
        <p:spPr>
          <a:xfrm>
            <a:off x="3122094" y="3464924"/>
            <a:ext cx="223139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Ansible</a:t>
            </a:r>
          </a:p>
        </p:txBody>
      </p:sp>
      <p:sp>
        <p:nvSpPr>
          <p:cNvPr id="488" name="Shape 488"/>
          <p:cNvSpPr/>
          <p:nvPr/>
        </p:nvSpPr>
        <p:spPr>
          <a:xfrm>
            <a:off x="11759915" y="3353799"/>
            <a:ext cx="216090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Puppet</a:t>
            </a:r>
          </a:p>
        </p:txBody>
      </p:sp>
      <p:sp>
        <p:nvSpPr>
          <p:cNvPr id="489" name="Shape 489"/>
          <p:cNvSpPr/>
          <p:nvPr/>
        </p:nvSpPr>
        <p:spPr>
          <a:xfrm>
            <a:off x="20154683" y="3351712"/>
            <a:ext cx="1172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Salt</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title"/>
          </p:nvPr>
        </p:nvSpPr>
        <p:spPr>
          <a:prstGeom prst="rect">
            <a:avLst/>
          </a:prstGeom>
        </p:spPr>
        <p:txBody>
          <a:bodyPr/>
          <a:lstStyle/>
          <a:p>
            <a:pPr/>
            <a:r>
              <a:t>Kitchen Terraform</a:t>
            </a:r>
          </a:p>
        </p:txBody>
      </p:sp>
      <p:sp>
        <p:nvSpPr>
          <p:cNvPr id="494" name="Shape 494"/>
          <p:cNvSpPr/>
          <p:nvPr/>
        </p:nvSpPr>
        <p:spPr>
          <a:xfrm>
            <a:off x="7882254" y="12415252"/>
            <a:ext cx="861949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3" invalidUrl="" action="" tgtFrame="" tooltip="" history="1" highlightClick="0" endSnd="0"/>
              </a:rPr>
              <a:t>https://youtu.be/1Kj3I4PZXdE</a:t>
            </a:r>
            <a:r>
              <a:t> </a:t>
            </a:r>
          </a:p>
        </p:txBody>
      </p:sp>
      <p:sp>
        <p:nvSpPr>
          <p:cNvPr id="495" name="Shape 495"/>
          <p:cNvSpPr/>
          <p:nvPr/>
        </p:nvSpPr>
        <p:spPr>
          <a:xfrm>
            <a:off x="4559299" y="4914847"/>
            <a:ext cx="152654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4" invalidUrl="" action="" tgtFrame="" tooltip="" history="1" highlightClick="0" endSnd="0"/>
              </a:rPr>
              <a:t>https://github.com/newcontext-oss/kitchen-terraform/</a:t>
            </a:r>
            <a:r>
              <a:t> </a:t>
            </a:r>
          </a:p>
        </p:txBody>
      </p:sp>
      <p:pic>
        <p:nvPicPr>
          <p:cNvPr id="496" name="kitchen-terraform.png"/>
          <p:cNvPicPr>
            <a:picLocks noChangeAspect="1"/>
          </p:cNvPicPr>
          <p:nvPr/>
        </p:nvPicPr>
        <p:blipFill>
          <a:blip r:embed="rId5">
            <a:extLst/>
          </a:blip>
          <a:stretch>
            <a:fillRect/>
          </a:stretch>
        </p:blipFill>
        <p:spPr>
          <a:xfrm>
            <a:off x="15356304" y="7454795"/>
            <a:ext cx="3874842" cy="3803085"/>
          </a:xfrm>
          <a:prstGeom prst="rect">
            <a:avLst/>
          </a:prstGeom>
          <a:ln w="12700">
            <a:miter lim="400000"/>
          </a:ln>
        </p:spPr>
      </p:pic>
      <p:pic>
        <p:nvPicPr>
          <p:cNvPr id="497" name="Q9NLzhre.jpg"/>
          <p:cNvPicPr>
            <a:picLocks noChangeAspect="1"/>
          </p:cNvPicPr>
          <p:nvPr/>
        </p:nvPicPr>
        <p:blipFill>
          <a:blip r:embed="rId6">
            <a:extLst/>
          </a:blip>
          <a:stretch>
            <a:fillRect/>
          </a:stretch>
        </p:blipFill>
        <p:spPr>
          <a:xfrm>
            <a:off x="4395536" y="6213537"/>
            <a:ext cx="5766626" cy="5766626"/>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title"/>
          </p:nvPr>
        </p:nvSpPr>
        <p:spPr>
          <a:prstGeom prst="rect">
            <a:avLst/>
          </a:prstGeom>
        </p:spPr>
        <p:txBody>
          <a:bodyPr/>
          <a:lstStyle/>
          <a:p>
            <a:pPr/>
            <a:r>
              <a:t>Kitchen Cloudformation</a:t>
            </a:r>
          </a:p>
        </p:txBody>
      </p:sp>
      <p:pic>
        <p:nvPicPr>
          <p:cNvPr id="502" name="Screen Shot 2017-04-25 at 10.47.04 AM.png"/>
          <p:cNvPicPr>
            <a:picLocks noChangeAspect="1"/>
          </p:cNvPicPr>
          <p:nvPr/>
        </p:nvPicPr>
        <p:blipFill>
          <a:blip r:embed="rId3">
            <a:extLst/>
          </a:blip>
          <a:stretch>
            <a:fillRect/>
          </a:stretch>
        </p:blipFill>
        <p:spPr>
          <a:xfrm>
            <a:off x="0" y="2833020"/>
            <a:ext cx="24384000" cy="11707361"/>
          </a:xfrm>
          <a:prstGeom prst="rect">
            <a:avLst/>
          </a:prstGeom>
          <a:ln w="12700">
            <a:miter lim="400000"/>
          </a:ln>
        </p:spPr>
      </p:pic>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 name="Shape 506"/>
          <p:cNvSpPr/>
          <p:nvPr>
            <p:ph type="title"/>
          </p:nvPr>
        </p:nvSpPr>
        <p:spPr>
          <a:prstGeom prst="rect">
            <a:avLst/>
          </a:prstGeom>
        </p:spPr>
        <p:txBody>
          <a:bodyPr/>
          <a:lstStyle/>
          <a:p>
            <a:pPr/>
            <a:r>
              <a:t>InSpec</a:t>
            </a:r>
          </a:p>
        </p:txBody>
      </p:sp>
      <p:sp>
        <p:nvSpPr>
          <p:cNvPr id="507" name="Shape 507"/>
          <p:cNvSpPr/>
          <p:nvPr/>
        </p:nvSpPr>
        <p:spPr>
          <a:xfrm>
            <a:off x="6140132" y="3288798"/>
            <a:ext cx="1210373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3" invalidUrl="" action="" tgtFrame="" tooltip="" history="1" highlightClick="0" endSnd="0"/>
              </a:rPr>
              <a:t>http://inspec.io/docs/reference/resources/</a:t>
            </a:r>
            <a:r>
              <a:t> </a:t>
            </a:r>
          </a:p>
        </p:txBody>
      </p:sp>
      <p:pic>
        <p:nvPicPr>
          <p:cNvPr id="508" name="Screen Shot 2017-04-23 at 10.13.30 PM.png"/>
          <p:cNvPicPr>
            <a:picLocks noChangeAspect="1"/>
          </p:cNvPicPr>
          <p:nvPr/>
        </p:nvPicPr>
        <p:blipFill>
          <a:blip r:embed="rId4">
            <a:extLst/>
          </a:blip>
          <a:stretch>
            <a:fillRect/>
          </a:stretch>
        </p:blipFill>
        <p:spPr>
          <a:xfrm>
            <a:off x="2138947" y="4534734"/>
            <a:ext cx="18403146" cy="8903438"/>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title"/>
          </p:nvPr>
        </p:nvSpPr>
        <p:spPr>
          <a:prstGeom prst="rect">
            <a:avLst/>
          </a:prstGeom>
        </p:spPr>
        <p:txBody>
          <a:bodyPr/>
          <a:lstStyle/>
          <a:p>
            <a:pPr/>
          </a:p>
        </p:txBody>
      </p:sp>
      <p:grpSp>
        <p:nvGrpSpPr>
          <p:cNvPr id="515" name="Group 515"/>
          <p:cNvGrpSpPr/>
          <p:nvPr/>
        </p:nvGrpSpPr>
        <p:grpSpPr>
          <a:xfrm>
            <a:off x="1998637" y="5626100"/>
            <a:ext cx="20386726" cy="4445000"/>
            <a:chOff x="0" y="0"/>
            <a:chExt cx="20386724" cy="4445000"/>
          </a:xfrm>
        </p:grpSpPr>
        <p:sp>
          <p:nvSpPr>
            <p:cNvPr id="514" name="Shape 514"/>
            <p:cNvSpPr/>
            <p:nvPr/>
          </p:nvSpPr>
          <p:spPr>
            <a:xfrm>
              <a:off x="215900" y="139700"/>
              <a:ext cx="19954925" cy="38862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sz="6500">
                  <a:solidFill>
                    <a:srgbClr val="FF2600"/>
                  </a:solidFill>
                  <a:latin typeface="Courier New"/>
                  <a:ea typeface="Courier New"/>
                  <a:cs typeface="Courier New"/>
                  <a:sym typeface="Courier New"/>
                </a:defRPr>
              </a:pPr>
              <a:endParaRPr>
                <a:solidFill>
                  <a:srgbClr val="000000"/>
                </a:solidFill>
              </a:endParaRPr>
            </a:p>
            <a:p>
              <a:pPr algn="l" defTabSz="642937">
                <a:defRPr b="1" sz="6500">
                  <a:solidFill>
                    <a:srgbClr val="FFFFFF"/>
                  </a:solidFill>
                  <a:latin typeface="Courier New"/>
                  <a:ea typeface="Courier New"/>
                  <a:cs typeface="Courier New"/>
                  <a:sym typeface="Courier New"/>
                </a:defRPr>
              </a:pPr>
              <a:r>
                <a:t>export KITCHEN_YAML=.kitchen.docker.yml</a:t>
              </a:r>
            </a:p>
            <a:p>
              <a:pPr algn="l" defTabSz="642937">
                <a:defRPr b="1" sz="6500">
                  <a:solidFill>
                    <a:srgbClr val="FFFFFF"/>
                  </a:solidFill>
                  <a:latin typeface="Courier New"/>
                  <a:ea typeface="Courier New"/>
                  <a:cs typeface="Courier New"/>
                  <a:sym typeface="Courier New"/>
                </a:defRPr>
              </a:pPr>
              <a:r>
                <a:t>chef exec kitchen verify</a:t>
              </a:r>
            </a:p>
          </p:txBody>
        </p:sp>
        <p:pic>
          <p:nvPicPr>
            <p:cNvPr id="513" name=""/>
            <p:cNvPicPr>
              <a:picLocks noChangeAspect="0"/>
            </p:cNvPicPr>
            <p:nvPr/>
          </p:nvPicPr>
          <p:blipFill>
            <a:blip r:embed="rId3">
              <a:extLst/>
            </a:blip>
            <a:stretch>
              <a:fillRect/>
            </a:stretch>
          </p:blipFill>
          <p:spPr>
            <a:xfrm>
              <a:off x="-1" y="-1"/>
              <a:ext cx="20386726" cy="4445001"/>
            </a:xfrm>
            <a:prstGeom prst="rect">
              <a:avLst/>
            </a:prstGeom>
            <a:effectLst/>
          </p:spPr>
        </p:pic>
      </p:gr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Shape 519"/>
          <p:cNvSpPr/>
          <p:nvPr/>
        </p:nvSpPr>
        <p:spPr>
          <a:xfrm>
            <a:off x="9461579" y="3762375"/>
            <a:ext cx="44964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lstStyle>
          <a:p>
            <a:pPr/>
            <a:r>
              <a:t>Install Package</a:t>
            </a:r>
          </a:p>
        </p:txBody>
      </p:sp>
      <p:sp>
        <p:nvSpPr>
          <p:cNvPr id="520" name="Shape 520"/>
          <p:cNvSpPr/>
          <p:nvPr/>
        </p:nvSpPr>
        <p:spPr>
          <a:xfrm>
            <a:off x="8385254" y="488156"/>
            <a:ext cx="6649086"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r>
              <a:t>Trinity </a:t>
            </a:r>
          </a:p>
          <a:p>
            <a:pPr defTabSz="821531"/>
            <a:r>
              <a:t>of Config Management</a:t>
            </a:r>
          </a:p>
        </p:txBody>
      </p:sp>
      <p:sp>
        <p:nvSpPr>
          <p:cNvPr id="521" name="Shape 521"/>
          <p:cNvSpPr/>
          <p:nvPr/>
        </p:nvSpPr>
        <p:spPr>
          <a:xfrm>
            <a:off x="5070078" y="9316640"/>
            <a:ext cx="477837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lstStyle>
          <a:p>
            <a:pPr/>
            <a:r>
              <a:t>Manage Service</a:t>
            </a:r>
          </a:p>
        </p:txBody>
      </p:sp>
      <p:sp>
        <p:nvSpPr>
          <p:cNvPr id="522" name="Shape 522"/>
          <p:cNvSpPr/>
          <p:nvPr/>
        </p:nvSpPr>
        <p:spPr>
          <a:xfrm>
            <a:off x="13402786" y="9316640"/>
            <a:ext cx="350774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lstStyle>
          <a:p>
            <a:pPr/>
            <a:r>
              <a:t>Config Files</a:t>
            </a:r>
          </a:p>
        </p:txBody>
      </p:sp>
      <p:sp>
        <p:nvSpPr>
          <p:cNvPr id="523" name="Shape 523"/>
          <p:cNvSpPr/>
          <p:nvPr/>
        </p:nvSpPr>
        <p:spPr>
          <a:xfrm>
            <a:off x="9388078" y="5286375"/>
            <a:ext cx="5072063" cy="37683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blipFill>
            <a:blip r:embed="rId3"/>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defRPr>
            </a:pP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7" name="Trinity Kick.gif"/>
          <p:cNvPicPr>
            <a:picLocks noChangeAspect="0"/>
          </p:cNvPicPr>
          <p:nvPr/>
        </p:nvPicPr>
        <p:blipFill>
          <a:blip r:embed="rId3">
            <a:extLst/>
          </a:blip>
          <a:stretch>
            <a:fillRect/>
          </a:stretch>
        </p:blipFill>
        <p:spPr>
          <a:xfrm>
            <a:off x="653088" y="2150519"/>
            <a:ext cx="22735593" cy="11367797"/>
          </a:xfrm>
          <a:prstGeom prst="rect">
            <a:avLst/>
          </a:prstGeom>
          <a:ln w="12700">
            <a:miter lim="400000"/>
          </a:ln>
        </p:spPr>
      </p:pic>
      <p:sp>
        <p:nvSpPr>
          <p:cNvPr id="528" name="Shape 528"/>
          <p:cNvSpPr/>
          <p:nvPr/>
        </p:nvSpPr>
        <p:spPr>
          <a:xfrm>
            <a:off x="11296650" y="1119187"/>
            <a:ext cx="179070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lstStyle>
          <a:p>
            <a:pPr/>
            <a:r>
              <a:t>Trinity</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2" name="aaron_float.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8686474" y="2536031"/>
            <a:ext cx="7011052" cy="10604215"/>
          </a:xfrm>
          <a:prstGeom prst="rect">
            <a:avLst/>
          </a:prstGeom>
          <a:ln w="12700">
            <a:miter lim="400000"/>
          </a:ln>
        </p:spPr>
      </p:pic>
      <p:sp>
        <p:nvSpPr>
          <p:cNvPr id="533" name="Shape 533"/>
          <p:cNvSpPr/>
          <p:nvPr/>
        </p:nvSpPr>
        <p:spPr>
          <a:xfrm>
            <a:off x="11475243" y="762000"/>
            <a:ext cx="179070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lstStyle>
          <a:p>
            <a:pPr/>
            <a:r>
              <a:t>Trinity</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96666" fill="hold"/>
                                        <p:tgtEl>
                                          <p:spTgt spid="53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3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nvSpPr>
        <p:spPr>
          <a:xfrm>
            <a:off x="1433601" y="5987256"/>
            <a:ext cx="21516798"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sz="7200" u="sng">
                <a:hlinkClick r:id="rId3" invalidUrl="" action="" tgtFrame="" tooltip="" history="1" highlightClick="0" endSnd="0"/>
              </a:rPr>
              <a:t>https://github.com/aaronblythe/hello_webpage_chef</a:t>
            </a:r>
            <a:r>
              <a:t> </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ph type="title"/>
          </p:nvPr>
        </p:nvSpPr>
        <p:spPr>
          <a:prstGeom prst="rect">
            <a:avLst/>
          </a:prstGeom>
        </p:spPr>
        <p:txBody>
          <a:bodyPr/>
          <a:lstStyle/>
          <a:p>
            <a:pPr/>
            <a:r>
              <a:t>Installed Package</a:t>
            </a:r>
          </a:p>
        </p:txBody>
      </p:sp>
      <p:grpSp>
        <p:nvGrpSpPr>
          <p:cNvPr id="540" name="Group 540"/>
          <p:cNvGrpSpPr/>
          <p:nvPr/>
        </p:nvGrpSpPr>
        <p:grpSpPr>
          <a:xfrm>
            <a:off x="-245708" y="4401542"/>
            <a:ext cx="24995542" cy="7924801"/>
            <a:chOff x="0" y="0"/>
            <a:chExt cx="24995540" cy="7924800"/>
          </a:xfrm>
        </p:grpSpPr>
        <p:sp>
          <p:nvSpPr>
            <p:cNvPr id="539" name="Shape 539"/>
            <p:cNvSpPr/>
            <p:nvPr/>
          </p:nvSpPr>
          <p:spPr>
            <a:xfrm>
              <a:off x="215900" y="139700"/>
              <a:ext cx="24563741" cy="73660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a:solidFill>
                    <a:srgbClr val="FFFFFF"/>
                  </a:solidFill>
                  <a:latin typeface="Courier New"/>
                  <a:ea typeface="Courier New"/>
                  <a:cs typeface="Courier New"/>
                  <a:sym typeface="Courier New"/>
                </a:defRPr>
              </a:pPr>
            </a:p>
            <a:p>
              <a:pPr algn="l" defTabSz="457200">
                <a:defRPr>
                  <a:solidFill>
                    <a:srgbClr val="FF2600"/>
                  </a:solidFill>
                  <a:latin typeface="Courier New"/>
                  <a:ea typeface="Courier New"/>
                  <a:cs typeface="Courier New"/>
                  <a:sym typeface="Courier New"/>
                </a:defRPr>
              </a:pPr>
              <a:r>
                <a:t>describe</a:t>
              </a:r>
              <a:r>
                <a:rPr>
                  <a:solidFill>
                    <a:srgbClr val="000000"/>
                  </a:solidFill>
                </a:rPr>
                <a:t> </a:t>
              </a:r>
              <a:r>
                <a:rPr>
                  <a:solidFill>
                    <a:srgbClr val="FFD441"/>
                  </a:solidFill>
                </a:rPr>
                <a:t>package</a:t>
              </a:r>
              <a:r>
                <a:rPr>
                  <a:solidFill>
                    <a:srgbClr val="F6E863"/>
                  </a:solidFill>
                </a:rPr>
                <a:t>(</a:t>
              </a:r>
              <a:r>
                <a:rPr>
                  <a:solidFill>
                    <a:srgbClr val="CA3BFF"/>
                  </a:solidFill>
                </a:rPr>
                <a:t>'apache2'</a:t>
              </a:r>
              <a:r>
                <a:rPr>
                  <a:solidFill>
                    <a:srgbClr val="F6E863"/>
                  </a:solidFill>
                </a:rPr>
                <a:t>)</a:t>
              </a:r>
              <a:r>
                <a:rPr>
                  <a:solidFill>
                    <a:srgbClr val="000000"/>
                  </a:solidFill>
                </a:rPr>
                <a:t> </a:t>
              </a:r>
              <a:r>
                <a:rPr b="1">
                  <a:solidFill>
                    <a:srgbClr val="FFFFFF"/>
                  </a:solidFill>
                </a:rPr>
                <a:t>do</a:t>
              </a:r>
              <a:endParaRPr>
                <a:solidFill>
                  <a:srgbClr val="000000"/>
                </a:solidFill>
              </a:endParaRPr>
            </a:p>
            <a:p>
              <a:pPr algn="l" defTabSz="457200">
                <a:defRPr>
                  <a:solidFill>
                    <a:srgbClr val="FF2600"/>
                  </a:solidFill>
                  <a:latin typeface="Courier New"/>
                  <a:ea typeface="Courier New"/>
                  <a:cs typeface="Courier New"/>
                  <a:sym typeface="Courier New"/>
                </a:defRPr>
              </a:pPr>
              <a:r>
                <a:t>  it { should be_installed }</a:t>
              </a:r>
              <a:endParaRPr>
                <a:solidFill>
                  <a:srgbClr val="000000"/>
                </a:solidFill>
              </a:endParaRPr>
            </a:p>
            <a:p>
              <a:pPr algn="l" defTabSz="457200">
                <a:defRPr b="1">
                  <a:solidFill>
                    <a:srgbClr val="FFFFFF"/>
                  </a:solidFill>
                  <a:latin typeface="Courier New"/>
                  <a:ea typeface="Courier New"/>
                  <a:cs typeface="Courier New"/>
                  <a:sym typeface="Courier New"/>
                </a:defRPr>
              </a:pPr>
              <a:r>
                <a:t>end</a:t>
              </a:r>
              <a:endParaRPr>
                <a:solidFill>
                  <a:srgbClr val="000000"/>
                </a:solidFill>
              </a:endParaRPr>
            </a:p>
            <a:p>
              <a:pPr algn="l" defTabSz="457200">
                <a:defRPr>
                  <a:solidFill>
                    <a:srgbClr val="CA3BFF"/>
                  </a:solidFill>
                  <a:latin typeface="Courier New"/>
                  <a:ea typeface="Courier New"/>
                  <a:cs typeface="Courier New"/>
                  <a:sym typeface="Courier New"/>
                </a:defRPr>
              </a:pPr>
              <a:r>
                <a:rPr>
                  <a:solidFill>
                    <a:srgbClr val="FF2600"/>
                  </a:solidFill>
                </a:rPr>
                <a:t>describe</a:t>
              </a:r>
              <a:r>
                <a:rPr>
                  <a:solidFill>
                    <a:srgbClr val="000000"/>
                  </a:solidFill>
                </a:rPr>
                <a:t> </a:t>
              </a:r>
              <a:r>
                <a:rPr>
                  <a:solidFill>
                    <a:srgbClr val="FFD441"/>
                  </a:solidFill>
                </a:rPr>
                <a:t>command</a:t>
              </a:r>
              <a:r>
                <a:rPr>
                  <a:solidFill>
                    <a:srgbClr val="F6E863"/>
                  </a:solidFill>
                </a:rPr>
                <a:t>(</a:t>
              </a:r>
              <a:r>
                <a:t>'apache2 -v'</a:t>
              </a:r>
              <a:r>
                <a:rPr>
                  <a:solidFill>
                    <a:srgbClr val="F6E863"/>
                  </a:solidFill>
                </a:rPr>
                <a:t>)</a:t>
              </a:r>
              <a:r>
                <a:rPr>
                  <a:solidFill>
                    <a:srgbClr val="000000"/>
                  </a:solidFill>
                </a:rPr>
                <a:t> </a:t>
              </a:r>
              <a:r>
                <a:rPr b="1">
                  <a:solidFill>
                    <a:srgbClr val="FFFFFF"/>
                  </a:solidFill>
                </a:rPr>
                <a:t>do</a:t>
              </a:r>
              <a:endParaRPr>
                <a:solidFill>
                  <a:srgbClr val="000000"/>
                </a:solidFill>
              </a:endParaRPr>
            </a:p>
            <a:p>
              <a:pPr algn="l" defTabSz="457200">
                <a:defRPr>
                  <a:solidFill>
                    <a:srgbClr val="FF2600"/>
                  </a:solidFill>
                  <a:latin typeface="Courier New"/>
                  <a:ea typeface="Courier New"/>
                  <a:cs typeface="Courier New"/>
                  <a:sym typeface="Courier New"/>
                </a:defRPr>
              </a:pPr>
              <a:r>
                <a:rPr>
                  <a:solidFill>
                    <a:srgbClr val="000000"/>
                  </a:solidFill>
                </a:rPr>
                <a:t>  </a:t>
              </a:r>
              <a:r>
                <a:rPr>
                  <a:solidFill>
                    <a:srgbClr val="FFD441"/>
                  </a:solidFill>
                </a:rPr>
                <a:t>its</a:t>
              </a:r>
              <a:r>
                <a:rPr>
                  <a:solidFill>
                    <a:srgbClr val="F6E863"/>
                  </a:solidFill>
                </a:rPr>
                <a:t>(</a:t>
              </a:r>
              <a:r>
                <a:rPr>
                  <a:solidFill>
                    <a:srgbClr val="FFFFFF"/>
                  </a:solidFill>
                </a:rPr>
                <a:t>:exit_status</a:t>
              </a:r>
              <a:r>
                <a:rPr>
                  <a:solidFill>
                    <a:srgbClr val="F6E863"/>
                  </a:solidFill>
                </a:rPr>
                <a:t>)</a:t>
              </a:r>
              <a:r>
                <a:rPr>
                  <a:solidFill>
                    <a:srgbClr val="000000"/>
                  </a:solidFill>
                </a:rPr>
                <a:t> </a:t>
              </a:r>
              <a:r>
                <a:t>{ should eq 0 }</a:t>
              </a:r>
              <a:endParaRPr>
                <a:solidFill>
                  <a:srgbClr val="000000"/>
                </a:solidFill>
              </a:endParaRPr>
            </a:p>
            <a:p>
              <a:pPr algn="l" defTabSz="457200">
                <a:defRPr>
                  <a:solidFill>
                    <a:srgbClr val="FF2600"/>
                  </a:solidFill>
                  <a:latin typeface="Courier New"/>
                  <a:ea typeface="Courier New"/>
                  <a:cs typeface="Courier New"/>
                  <a:sym typeface="Courier New"/>
                </a:defRPr>
              </a:pPr>
              <a:r>
                <a:rPr>
                  <a:solidFill>
                    <a:srgbClr val="000000"/>
                  </a:solidFill>
                </a:rPr>
                <a:t>  </a:t>
              </a:r>
              <a:r>
                <a:rPr>
                  <a:solidFill>
                    <a:srgbClr val="FFD441"/>
                  </a:solidFill>
                </a:rPr>
                <a:t>its</a:t>
              </a:r>
              <a:r>
                <a:rPr>
                  <a:solidFill>
                    <a:srgbClr val="F6E863"/>
                  </a:solidFill>
                </a:rPr>
                <a:t>(</a:t>
              </a:r>
              <a:r>
                <a:rPr>
                  <a:solidFill>
                    <a:srgbClr val="FFFFFF"/>
                  </a:solidFill>
                </a:rPr>
                <a:t>:stdout</a:t>
              </a:r>
              <a:r>
                <a:rPr>
                  <a:solidFill>
                    <a:srgbClr val="F6E863"/>
                  </a:solidFill>
                </a:rPr>
                <a:t>)</a:t>
              </a:r>
              <a:r>
                <a:rPr>
                  <a:solidFill>
                    <a:srgbClr val="000000"/>
                  </a:solidFill>
                </a:rPr>
                <a:t> </a:t>
              </a:r>
              <a:r>
                <a:t>{ should match(%r{/Server version: Apache\/2.4/}</a:t>
              </a:r>
              <a:r>
                <a:rPr>
                  <a:solidFill>
                    <a:srgbClr val="F6E863"/>
                  </a:solidFill>
                </a:rPr>
                <a:t>) }</a:t>
              </a:r>
              <a:endParaRPr>
                <a:solidFill>
                  <a:srgbClr val="000000"/>
                </a:solidFill>
              </a:endParaRPr>
            </a:p>
            <a:p>
              <a:pPr algn="l" defTabSz="457200">
                <a:defRPr b="1">
                  <a:solidFill>
                    <a:srgbClr val="FFFFFF"/>
                  </a:solidFill>
                  <a:latin typeface="Courier New"/>
                  <a:ea typeface="Courier New"/>
                  <a:cs typeface="Courier New"/>
                  <a:sym typeface="Courier New"/>
                </a:defRPr>
              </a:pPr>
              <a:r>
                <a:t>end</a:t>
              </a:r>
              <a:endParaRPr b="0">
                <a:solidFill>
                  <a:srgbClr val="000000"/>
                </a:solidFill>
              </a:endParaRPr>
            </a:p>
          </p:txBody>
        </p:sp>
        <p:pic>
          <p:nvPicPr>
            <p:cNvPr id="538" name=""/>
            <p:cNvPicPr>
              <a:picLocks noChangeAspect="0"/>
            </p:cNvPicPr>
            <p:nvPr/>
          </p:nvPicPr>
          <p:blipFill>
            <a:blip r:embed="rId3">
              <a:extLst/>
            </a:blip>
            <a:stretch>
              <a:fillRect/>
            </a:stretch>
          </p:blipFill>
          <p:spPr>
            <a:xfrm>
              <a:off x="-1" y="0"/>
              <a:ext cx="24995542" cy="7924801"/>
            </a:xfrm>
            <a:prstGeom prst="rect">
              <a:avLst/>
            </a:prstGeom>
            <a:effectLst/>
          </p:spPr>
        </p:pic>
      </p:gr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ph type="title"/>
          </p:nvPr>
        </p:nvSpPr>
        <p:spPr>
          <a:prstGeom prst="rect">
            <a:avLst/>
          </a:prstGeom>
        </p:spPr>
        <p:txBody>
          <a:bodyPr/>
          <a:lstStyle/>
          <a:p>
            <a:pPr/>
            <a:r>
              <a:t>Service</a:t>
            </a:r>
          </a:p>
        </p:txBody>
      </p:sp>
      <p:grpSp>
        <p:nvGrpSpPr>
          <p:cNvPr id="547" name="Group 547"/>
          <p:cNvGrpSpPr/>
          <p:nvPr/>
        </p:nvGrpSpPr>
        <p:grpSpPr>
          <a:xfrm>
            <a:off x="1229672" y="5014485"/>
            <a:ext cx="22379183" cy="6324601"/>
            <a:chOff x="0" y="0"/>
            <a:chExt cx="22379181" cy="6324600"/>
          </a:xfrm>
        </p:grpSpPr>
        <p:sp>
          <p:nvSpPr>
            <p:cNvPr id="546" name="Shape 546"/>
            <p:cNvSpPr/>
            <p:nvPr/>
          </p:nvSpPr>
          <p:spPr>
            <a:xfrm>
              <a:off x="215900" y="139700"/>
              <a:ext cx="21947382" cy="57658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i="1" sz="6500">
                  <a:solidFill>
                    <a:srgbClr val="B9B9B9"/>
                  </a:solidFill>
                  <a:latin typeface="Courier New"/>
                  <a:ea typeface="Courier New"/>
                  <a:cs typeface="Courier New"/>
                  <a:sym typeface="Courier New"/>
                </a:defRPr>
              </a:pPr>
              <a:endParaRPr>
                <a:solidFill>
                  <a:srgbClr val="000000"/>
                </a:solidFill>
              </a:endParaRPr>
            </a:p>
            <a:p>
              <a:pPr algn="l" defTabSz="457200">
                <a:defRPr sz="6500">
                  <a:solidFill>
                    <a:srgbClr val="FFD441"/>
                  </a:solidFill>
                  <a:latin typeface="Courier New"/>
                  <a:ea typeface="Courier New"/>
                  <a:cs typeface="Courier New"/>
                  <a:sym typeface="Courier New"/>
                </a:defRPr>
              </a:pPr>
              <a:r>
                <a:rPr>
                  <a:solidFill>
                    <a:srgbClr val="FF2600"/>
                  </a:solidFill>
                </a:rPr>
                <a:t>describe</a:t>
              </a:r>
              <a:r>
                <a:rPr>
                  <a:solidFill>
                    <a:srgbClr val="000000"/>
                  </a:solidFill>
                </a:rPr>
                <a:t> </a:t>
              </a:r>
              <a:r>
                <a:t>upstart_service</a:t>
              </a:r>
              <a:r>
                <a:rPr>
                  <a:solidFill>
                    <a:srgbClr val="F6E863"/>
                  </a:solidFill>
                </a:rPr>
                <a:t>(</a:t>
              </a:r>
              <a:r>
                <a:rPr>
                  <a:solidFill>
                    <a:srgbClr val="CA3BFF"/>
                  </a:solidFill>
                </a:rPr>
                <a:t>'apache2'</a:t>
              </a:r>
              <a:r>
                <a:rPr>
                  <a:solidFill>
                    <a:srgbClr val="F6E863"/>
                  </a:solidFill>
                </a:rPr>
                <a:t>)</a:t>
              </a:r>
              <a:r>
                <a:rPr>
                  <a:solidFill>
                    <a:srgbClr val="000000"/>
                  </a:solidFill>
                </a:rPr>
                <a:t> </a:t>
              </a:r>
              <a:r>
                <a:rPr b="1">
                  <a:solidFill>
                    <a:srgbClr val="FFFFFF"/>
                  </a:solidFill>
                </a:rPr>
                <a:t>do</a:t>
              </a:r>
              <a:endParaRPr>
                <a:solidFill>
                  <a:srgbClr val="000000"/>
                </a:solidFill>
              </a:endParaRPr>
            </a:p>
            <a:p>
              <a:pPr algn="l" defTabSz="457200">
                <a:defRPr sz="6500">
                  <a:solidFill>
                    <a:srgbClr val="FF2600"/>
                  </a:solidFill>
                  <a:latin typeface="Courier New"/>
                  <a:ea typeface="Courier New"/>
                  <a:cs typeface="Courier New"/>
                  <a:sym typeface="Courier New"/>
                </a:defRPr>
              </a:pPr>
              <a:r>
                <a:t>  it { should be_installed }</a:t>
              </a:r>
              <a:endParaRPr>
                <a:solidFill>
                  <a:srgbClr val="000000"/>
                </a:solidFill>
              </a:endParaRPr>
            </a:p>
            <a:p>
              <a:pPr algn="l" defTabSz="457200">
                <a:defRPr sz="6500">
                  <a:solidFill>
                    <a:srgbClr val="FF2600"/>
                  </a:solidFill>
                  <a:latin typeface="Courier New"/>
                  <a:ea typeface="Courier New"/>
                  <a:cs typeface="Courier New"/>
                  <a:sym typeface="Courier New"/>
                </a:defRPr>
              </a:pPr>
              <a:r>
                <a:t>  it { should be_running }</a:t>
              </a:r>
              <a:endParaRPr>
                <a:solidFill>
                  <a:srgbClr val="000000"/>
                </a:solidFill>
              </a:endParaRPr>
            </a:p>
            <a:p>
              <a:pPr algn="l" defTabSz="457200">
                <a:defRPr b="1" sz="6500">
                  <a:solidFill>
                    <a:srgbClr val="FFFFFF"/>
                  </a:solidFill>
                  <a:latin typeface="Courier New"/>
                  <a:ea typeface="Courier New"/>
                  <a:cs typeface="Courier New"/>
                  <a:sym typeface="Courier New"/>
                </a:defRPr>
              </a:pPr>
              <a:r>
                <a:t>end</a:t>
              </a:r>
              <a:endParaRPr b="0">
                <a:solidFill>
                  <a:srgbClr val="000000"/>
                </a:solidFill>
              </a:endParaRPr>
            </a:p>
          </p:txBody>
        </p:sp>
        <p:pic>
          <p:nvPicPr>
            <p:cNvPr id="545" name=""/>
            <p:cNvPicPr>
              <a:picLocks noChangeAspect="0"/>
            </p:cNvPicPr>
            <p:nvPr/>
          </p:nvPicPr>
          <p:blipFill>
            <a:blip r:embed="rId3">
              <a:extLst/>
            </a:blip>
            <a:stretch>
              <a:fillRect/>
            </a:stretch>
          </p:blipFill>
          <p:spPr>
            <a:xfrm>
              <a:off x="0" y="-1"/>
              <a:ext cx="22379182" cy="6324601"/>
            </a:xfrm>
            <a:prstGeom prst="rect">
              <a:avLst/>
            </a:prstGeom>
            <a:effectLst/>
          </p:spPr>
        </p:pic>
      </p:gr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 name="Shape 551"/>
          <p:cNvSpPr/>
          <p:nvPr>
            <p:ph type="title"/>
          </p:nvPr>
        </p:nvSpPr>
        <p:spPr>
          <a:xfrm>
            <a:off x="1689100" y="-190500"/>
            <a:ext cx="21005800" cy="2286000"/>
          </a:xfrm>
          <a:prstGeom prst="rect">
            <a:avLst/>
          </a:prstGeom>
        </p:spPr>
        <p:txBody>
          <a:bodyPr/>
          <a:lstStyle/>
          <a:p>
            <a:pPr/>
            <a:r>
              <a:t>Manage Config Files</a:t>
            </a:r>
          </a:p>
        </p:txBody>
      </p:sp>
      <p:grpSp>
        <p:nvGrpSpPr>
          <p:cNvPr id="554" name="Group 554"/>
          <p:cNvGrpSpPr/>
          <p:nvPr/>
        </p:nvGrpSpPr>
        <p:grpSpPr>
          <a:xfrm>
            <a:off x="1239464" y="1859399"/>
            <a:ext cx="22379183" cy="11087101"/>
            <a:chOff x="0" y="0"/>
            <a:chExt cx="22379181" cy="11087100"/>
          </a:xfrm>
        </p:grpSpPr>
        <p:sp>
          <p:nvSpPr>
            <p:cNvPr id="553" name="Shape 553"/>
            <p:cNvSpPr/>
            <p:nvPr/>
          </p:nvSpPr>
          <p:spPr>
            <a:xfrm>
              <a:off x="215900" y="139700"/>
              <a:ext cx="21947382" cy="105283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sz="5500">
                  <a:latin typeface="Courier New"/>
                  <a:ea typeface="Courier New"/>
                  <a:cs typeface="Courier New"/>
                  <a:sym typeface="Courier New"/>
                </a:defRPr>
              </a:pPr>
            </a:p>
            <a:p>
              <a:pPr algn="l" defTabSz="457200">
                <a:defRPr sz="5500">
                  <a:solidFill>
                    <a:srgbClr val="FF2600"/>
                  </a:solidFill>
                  <a:latin typeface="Courier New"/>
                  <a:ea typeface="Courier New"/>
                  <a:cs typeface="Courier New"/>
                  <a:sym typeface="Courier New"/>
                </a:defRPr>
              </a:pPr>
              <a:r>
                <a:t>describe apache_conf</a:t>
              </a:r>
              <a:r>
                <a:rPr>
                  <a:solidFill>
                    <a:srgbClr val="000000"/>
                  </a:solidFill>
                </a:rPr>
                <a:t> </a:t>
              </a:r>
              <a:r>
                <a:rPr b="1">
                  <a:solidFill>
                    <a:srgbClr val="FFFFFF"/>
                  </a:solidFill>
                </a:rPr>
                <a:t>do</a:t>
              </a:r>
              <a:endParaRPr>
                <a:solidFill>
                  <a:srgbClr val="000000"/>
                </a:solidFill>
              </a:endParaRPr>
            </a:p>
            <a:p>
              <a:pPr algn="l" defTabSz="457200">
                <a:defRPr sz="5500">
                  <a:solidFill>
                    <a:srgbClr val="FF2600"/>
                  </a:solidFill>
                  <a:latin typeface="Courier New"/>
                  <a:ea typeface="Courier New"/>
                  <a:cs typeface="Courier New"/>
                  <a:sym typeface="Courier New"/>
                </a:defRPr>
              </a:pPr>
              <a:r>
                <a:rPr>
                  <a:solidFill>
                    <a:srgbClr val="000000"/>
                  </a:solidFill>
                </a:rPr>
                <a:t>  </a:t>
              </a:r>
              <a:r>
                <a:rPr>
                  <a:solidFill>
                    <a:srgbClr val="FFD441"/>
                  </a:solidFill>
                </a:rPr>
                <a:t>its</a:t>
              </a:r>
              <a:r>
                <a:rPr>
                  <a:solidFill>
                    <a:srgbClr val="F6E863"/>
                  </a:solidFill>
                </a:rPr>
                <a:t>(</a:t>
              </a:r>
              <a:r>
                <a:rPr>
                  <a:solidFill>
                    <a:srgbClr val="CA3BFF"/>
                  </a:solidFill>
                </a:rPr>
                <a:t>'Listen'</a:t>
              </a:r>
              <a:r>
                <a:rPr>
                  <a:solidFill>
                    <a:srgbClr val="F6E863"/>
                  </a:solidFill>
                </a:rPr>
                <a:t>)</a:t>
              </a:r>
              <a:r>
                <a:rPr>
                  <a:solidFill>
                    <a:srgbClr val="000000"/>
                  </a:solidFill>
                </a:rPr>
                <a:t> </a:t>
              </a:r>
              <a:r>
                <a:t>{ should eq ['*:80'] }</a:t>
              </a:r>
              <a:endParaRPr>
                <a:solidFill>
                  <a:srgbClr val="000000"/>
                </a:solidFill>
              </a:endParaRPr>
            </a:p>
            <a:p>
              <a:pPr algn="l" defTabSz="457200">
                <a:defRPr sz="5500">
                  <a:solidFill>
                    <a:srgbClr val="FF2600"/>
                  </a:solidFill>
                  <a:latin typeface="Courier New"/>
                  <a:ea typeface="Courier New"/>
                  <a:cs typeface="Courier New"/>
                  <a:sym typeface="Courier New"/>
                </a:defRPr>
              </a:pPr>
              <a:r>
                <a:rPr>
                  <a:solidFill>
                    <a:srgbClr val="000000"/>
                  </a:solidFill>
                </a:rPr>
                <a:t>  </a:t>
              </a:r>
              <a:r>
                <a:rPr>
                  <a:solidFill>
                    <a:srgbClr val="FFD441"/>
                  </a:solidFill>
                </a:rPr>
                <a:t>its</a:t>
              </a:r>
              <a:r>
                <a:rPr>
                  <a:solidFill>
                    <a:srgbClr val="F6E863"/>
                  </a:solidFill>
                </a:rPr>
                <a:t>(</a:t>
              </a:r>
              <a:r>
                <a:rPr>
                  <a:solidFill>
                    <a:srgbClr val="CA3BFF"/>
                  </a:solidFill>
                </a:rPr>
                <a:t>'AllowOverride'</a:t>
              </a:r>
              <a:r>
                <a:rPr>
                  <a:solidFill>
                    <a:srgbClr val="F6E863"/>
                  </a:solidFill>
                </a:rPr>
                <a:t>)</a:t>
              </a:r>
              <a:r>
                <a:rPr>
                  <a:solidFill>
                    <a:srgbClr val="000000"/>
                  </a:solidFill>
                </a:rPr>
                <a:t> </a:t>
              </a:r>
              <a:r>
                <a:t>{ should contain 'None' }</a:t>
              </a:r>
              <a:endParaRPr>
                <a:solidFill>
                  <a:srgbClr val="000000"/>
                </a:solidFill>
              </a:endParaRPr>
            </a:p>
            <a:p>
              <a:pPr algn="l" defTabSz="457200">
                <a:defRPr b="1" sz="5500">
                  <a:solidFill>
                    <a:srgbClr val="FFFFFF"/>
                  </a:solidFill>
                  <a:latin typeface="Courier New"/>
                  <a:ea typeface="Courier New"/>
                  <a:cs typeface="Courier New"/>
                  <a:sym typeface="Courier New"/>
                </a:defRPr>
              </a:pPr>
              <a:r>
                <a:t>end</a:t>
              </a:r>
              <a:endParaRPr b="0">
                <a:solidFill>
                  <a:srgbClr val="000000"/>
                </a:solidFill>
              </a:endParaRPr>
            </a:p>
            <a:p>
              <a:pPr algn="l" defTabSz="457200">
                <a:defRPr sz="5500">
                  <a:latin typeface="Courier New"/>
                  <a:ea typeface="Courier New"/>
                  <a:cs typeface="Courier New"/>
                  <a:sym typeface="Courier New"/>
                </a:defRPr>
              </a:pPr>
            </a:p>
            <a:p>
              <a:pPr algn="l" defTabSz="457200">
                <a:defRPr sz="5500">
                  <a:solidFill>
                    <a:srgbClr val="CA3BFF"/>
                  </a:solidFill>
                  <a:latin typeface="Courier New"/>
                  <a:ea typeface="Courier New"/>
                  <a:cs typeface="Courier New"/>
                  <a:sym typeface="Courier New"/>
                </a:defRPr>
              </a:pPr>
              <a:r>
                <a:rPr>
                  <a:solidFill>
                    <a:srgbClr val="FF2600"/>
                  </a:solidFill>
                </a:rPr>
                <a:t>describe</a:t>
              </a:r>
              <a:r>
                <a:rPr>
                  <a:solidFill>
                    <a:srgbClr val="000000"/>
                  </a:solidFill>
                </a:rPr>
                <a:t> </a:t>
              </a:r>
              <a:r>
                <a:rPr>
                  <a:solidFill>
                    <a:srgbClr val="FFD441"/>
                  </a:solidFill>
                </a:rPr>
                <a:t>file</a:t>
              </a:r>
              <a:r>
                <a:rPr>
                  <a:solidFill>
                    <a:srgbClr val="F6E863"/>
                  </a:solidFill>
                </a:rPr>
                <a:t>(</a:t>
              </a:r>
              <a:r>
                <a:t>'/var/www/html/index.html'</a:t>
              </a:r>
              <a:r>
                <a:rPr>
                  <a:solidFill>
                    <a:srgbClr val="F6E863"/>
                  </a:solidFill>
                </a:rPr>
                <a:t>)</a:t>
              </a:r>
              <a:r>
                <a:rPr>
                  <a:solidFill>
                    <a:srgbClr val="000000"/>
                  </a:solidFill>
                </a:rPr>
                <a:t> </a:t>
              </a:r>
              <a:r>
                <a:rPr b="1">
                  <a:solidFill>
                    <a:srgbClr val="FFFFFF"/>
                  </a:solidFill>
                </a:rPr>
                <a:t>do</a:t>
              </a:r>
              <a:endParaRPr>
                <a:solidFill>
                  <a:srgbClr val="000000"/>
                </a:solidFill>
              </a:endParaRPr>
            </a:p>
            <a:p>
              <a:pPr algn="l" defTabSz="457200">
                <a:defRPr sz="5500">
                  <a:solidFill>
                    <a:srgbClr val="FF2600"/>
                  </a:solidFill>
                  <a:latin typeface="Courier New"/>
                  <a:ea typeface="Courier New"/>
                  <a:cs typeface="Courier New"/>
                  <a:sym typeface="Courier New"/>
                </a:defRPr>
              </a:pPr>
              <a:r>
                <a:t>  it { should exist }</a:t>
              </a:r>
              <a:endParaRPr>
                <a:solidFill>
                  <a:srgbClr val="000000"/>
                </a:solidFill>
              </a:endParaRPr>
            </a:p>
            <a:p>
              <a:pPr algn="l" defTabSz="457200">
                <a:defRPr sz="5500">
                  <a:solidFill>
                    <a:srgbClr val="FF2600"/>
                  </a:solidFill>
                  <a:latin typeface="Courier New"/>
                  <a:ea typeface="Courier New"/>
                  <a:cs typeface="Courier New"/>
                  <a:sym typeface="Courier New"/>
                </a:defRPr>
              </a:pPr>
              <a:r>
                <a:t>  it { should be_file }</a:t>
              </a:r>
              <a:endParaRPr>
                <a:solidFill>
                  <a:srgbClr val="000000"/>
                </a:solidFill>
              </a:endParaRPr>
            </a:p>
            <a:p>
              <a:pPr algn="l" defTabSz="457200">
                <a:defRPr sz="5500">
                  <a:solidFill>
                    <a:srgbClr val="FF2600"/>
                  </a:solidFill>
                  <a:latin typeface="Courier New"/>
                  <a:ea typeface="Courier New"/>
                  <a:cs typeface="Courier New"/>
                  <a:sym typeface="Courier New"/>
                </a:defRPr>
              </a:pPr>
              <a:r>
                <a:t>  it { should be_owned_by 'root' }</a:t>
              </a:r>
              <a:endParaRPr>
                <a:solidFill>
                  <a:srgbClr val="000000"/>
                </a:solidFill>
              </a:endParaRPr>
            </a:p>
            <a:p>
              <a:pPr algn="l" defTabSz="457200">
                <a:defRPr sz="5500">
                  <a:solidFill>
                    <a:srgbClr val="FF2600"/>
                  </a:solidFill>
                  <a:latin typeface="Courier New"/>
                  <a:ea typeface="Courier New"/>
                  <a:cs typeface="Courier New"/>
                  <a:sym typeface="Courier New"/>
                </a:defRPr>
              </a:pPr>
              <a:r>
                <a:rPr>
                  <a:solidFill>
                    <a:srgbClr val="000000"/>
                  </a:solidFill>
                </a:rPr>
                <a:t>  </a:t>
              </a:r>
              <a:r>
                <a:rPr>
                  <a:solidFill>
                    <a:srgbClr val="FFD441"/>
                  </a:solidFill>
                </a:rPr>
                <a:t>its</a:t>
              </a:r>
              <a:r>
                <a:rPr>
                  <a:solidFill>
                    <a:srgbClr val="F6E863"/>
                  </a:solidFill>
                </a:rPr>
                <a:t>(</a:t>
              </a:r>
              <a:r>
                <a:rPr>
                  <a:solidFill>
                    <a:srgbClr val="FFFFFF"/>
                  </a:solidFill>
                </a:rPr>
                <a:t>:content</a:t>
              </a:r>
              <a:r>
                <a:rPr>
                  <a:solidFill>
                    <a:srgbClr val="F6E863"/>
                  </a:solidFill>
                </a:rPr>
                <a:t>)</a:t>
              </a:r>
              <a:r>
                <a:rPr>
                  <a:solidFill>
                    <a:srgbClr val="000000"/>
                  </a:solidFill>
                </a:rPr>
                <a:t> </a:t>
              </a:r>
              <a:r>
                <a:t>{ should match(/Kansas City/) }</a:t>
              </a:r>
              <a:endParaRPr>
                <a:solidFill>
                  <a:srgbClr val="000000"/>
                </a:solidFill>
              </a:endParaRPr>
            </a:p>
            <a:p>
              <a:pPr algn="l" defTabSz="457200">
                <a:defRPr b="1" sz="5500">
                  <a:solidFill>
                    <a:srgbClr val="FFFFFF"/>
                  </a:solidFill>
                  <a:latin typeface="Courier New"/>
                  <a:ea typeface="Courier New"/>
                  <a:cs typeface="Courier New"/>
                  <a:sym typeface="Courier New"/>
                </a:defRPr>
              </a:pPr>
              <a:r>
                <a:t>end</a:t>
              </a:r>
              <a:endParaRPr b="0">
                <a:solidFill>
                  <a:srgbClr val="000000"/>
                </a:solidFill>
              </a:endParaRPr>
            </a:p>
          </p:txBody>
        </p:sp>
        <p:pic>
          <p:nvPicPr>
            <p:cNvPr id="552" name=""/>
            <p:cNvPicPr>
              <a:picLocks noChangeAspect="0"/>
            </p:cNvPicPr>
            <p:nvPr/>
          </p:nvPicPr>
          <p:blipFill>
            <a:blip r:embed="rId3">
              <a:extLst/>
            </a:blip>
            <a:stretch>
              <a:fillRect/>
            </a:stretch>
          </p:blipFill>
          <p:spPr>
            <a:xfrm>
              <a:off x="0" y="-1"/>
              <a:ext cx="22379182" cy="11087101"/>
            </a:xfrm>
            <a:prstGeom prst="rect">
              <a:avLst/>
            </a:prstGeom>
            <a:effectLst/>
          </p:spPr>
        </p:pic>
      </p:gr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ph type="title"/>
          </p:nvPr>
        </p:nvSpPr>
        <p:spPr>
          <a:xfrm>
            <a:off x="1689100" y="-95857"/>
            <a:ext cx="21005800" cy="2286001"/>
          </a:xfrm>
          <a:prstGeom prst="rect">
            <a:avLst/>
          </a:prstGeom>
        </p:spPr>
        <p:txBody>
          <a:bodyPr/>
          <a:lstStyle/>
          <a:p>
            <a:pPr/>
            <a:r>
              <a:t>Per OS Specific Specs</a:t>
            </a:r>
          </a:p>
        </p:txBody>
      </p:sp>
      <p:grpSp>
        <p:nvGrpSpPr>
          <p:cNvPr id="561" name="Group 561"/>
          <p:cNvGrpSpPr/>
          <p:nvPr/>
        </p:nvGrpSpPr>
        <p:grpSpPr>
          <a:xfrm>
            <a:off x="1382268" y="2080159"/>
            <a:ext cx="22379182" cy="11023601"/>
            <a:chOff x="0" y="0"/>
            <a:chExt cx="22379181" cy="11023600"/>
          </a:xfrm>
        </p:grpSpPr>
        <p:sp>
          <p:nvSpPr>
            <p:cNvPr id="560" name="Shape 560"/>
            <p:cNvSpPr/>
            <p:nvPr/>
          </p:nvSpPr>
          <p:spPr>
            <a:xfrm>
              <a:off x="215900" y="139700"/>
              <a:ext cx="21947382" cy="104648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sz="6500">
                  <a:solidFill>
                    <a:srgbClr val="CA3BFF"/>
                  </a:solidFill>
                  <a:latin typeface="Courier New"/>
                  <a:ea typeface="Courier New"/>
                  <a:cs typeface="Courier New"/>
                  <a:sym typeface="Courier New"/>
                </a:defRPr>
              </a:pPr>
              <a:r>
                <a:rPr b="1">
                  <a:solidFill>
                    <a:srgbClr val="FFFFFF"/>
                  </a:solidFill>
                </a:rPr>
                <a:t>if</a:t>
              </a:r>
              <a:r>
                <a:rPr>
                  <a:solidFill>
                    <a:srgbClr val="000000"/>
                  </a:solidFill>
                </a:rPr>
                <a:t> </a:t>
              </a:r>
              <a:r>
                <a:rPr>
                  <a:solidFill>
                    <a:srgbClr val="FF2600"/>
                  </a:solidFill>
                </a:rPr>
                <a:t>os</a:t>
              </a:r>
              <a:r>
                <a:rPr>
                  <a:solidFill>
                    <a:srgbClr val="F6E863"/>
                  </a:solidFill>
                </a:rPr>
                <a:t>[</a:t>
              </a:r>
              <a:r>
                <a:rPr>
                  <a:solidFill>
                    <a:srgbClr val="FFFFFF"/>
                  </a:solidFill>
                </a:rPr>
                <a:t>:family</a:t>
              </a:r>
              <a:r>
                <a:rPr>
                  <a:solidFill>
                    <a:srgbClr val="F6E863"/>
                  </a:solidFill>
                </a:rPr>
                <a:t>] ==</a:t>
              </a:r>
              <a:r>
                <a:rPr>
                  <a:solidFill>
                    <a:srgbClr val="000000"/>
                  </a:solidFill>
                </a:rPr>
                <a:t> </a:t>
              </a:r>
              <a:r>
                <a:t>'debian'</a:t>
              </a:r>
              <a:endParaRPr>
                <a:solidFill>
                  <a:srgbClr val="000000"/>
                </a:solidFill>
              </a:endParaRPr>
            </a:p>
            <a:p>
              <a:pPr algn="l" defTabSz="457200">
                <a:defRPr sz="6500">
                  <a:solidFill>
                    <a:srgbClr val="FFD441"/>
                  </a:solidFill>
                  <a:latin typeface="Courier New"/>
                  <a:ea typeface="Courier New"/>
                  <a:cs typeface="Courier New"/>
                  <a:sym typeface="Courier New"/>
                </a:defRPr>
              </a:pPr>
              <a:r>
                <a:rPr>
                  <a:solidFill>
                    <a:srgbClr val="FF2600"/>
                  </a:solidFill>
                </a:rPr>
                <a:t>  describe</a:t>
              </a:r>
              <a:r>
                <a:rPr>
                  <a:solidFill>
                    <a:srgbClr val="000000"/>
                  </a:solidFill>
                </a:rPr>
                <a:t> </a:t>
              </a:r>
              <a:r>
                <a:t>upstart_service</a:t>
              </a:r>
              <a:r>
                <a:rPr>
                  <a:solidFill>
                    <a:srgbClr val="F6E863"/>
                  </a:solidFill>
                </a:rPr>
                <a:t>(</a:t>
              </a:r>
              <a:r>
                <a:rPr>
                  <a:solidFill>
                    <a:srgbClr val="CA3BFF"/>
                  </a:solidFill>
                </a:rPr>
                <a:t>'apache2'</a:t>
              </a:r>
              <a:r>
                <a:rPr>
                  <a:solidFill>
                    <a:srgbClr val="F6E863"/>
                  </a:solidFill>
                </a:rPr>
                <a:t>)</a:t>
              </a:r>
              <a:r>
                <a:rPr>
                  <a:solidFill>
                    <a:srgbClr val="000000"/>
                  </a:solidFill>
                </a:rPr>
                <a:t> </a:t>
              </a:r>
              <a:r>
                <a:rPr b="1">
                  <a:solidFill>
                    <a:srgbClr val="FFFFFF"/>
                  </a:solidFill>
                </a:rPr>
                <a:t>do</a:t>
              </a:r>
              <a:endParaRPr>
                <a:solidFill>
                  <a:srgbClr val="000000"/>
                </a:solidFill>
              </a:endParaRPr>
            </a:p>
            <a:p>
              <a:pPr algn="l" defTabSz="457200">
                <a:defRPr sz="6500">
                  <a:solidFill>
                    <a:srgbClr val="FF2600"/>
                  </a:solidFill>
                  <a:latin typeface="Courier New"/>
                  <a:ea typeface="Courier New"/>
                  <a:cs typeface="Courier New"/>
                  <a:sym typeface="Courier New"/>
                </a:defRPr>
              </a:pPr>
              <a:r>
                <a:t>    it { should be_installed }</a:t>
              </a:r>
              <a:endParaRPr>
                <a:solidFill>
                  <a:srgbClr val="000000"/>
                </a:solidFill>
              </a:endParaRPr>
            </a:p>
            <a:p>
              <a:pPr algn="l" defTabSz="457200">
                <a:defRPr sz="6500">
                  <a:solidFill>
                    <a:srgbClr val="FF2600"/>
                  </a:solidFill>
                  <a:latin typeface="Courier New"/>
                  <a:ea typeface="Courier New"/>
                  <a:cs typeface="Courier New"/>
                  <a:sym typeface="Courier New"/>
                </a:defRPr>
              </a:pPr>
              <a:r>
                <a:t>    it { should be_running }</a:t>
              </a:r>
              <a:endParaRPr>
                <a:solidFill>
                  <a:srgbClr val="000000"/>
                </a:solidFill>
              </a:endParaRPr>
            </a:p>
            <a:p>
              <a:pPr algn="l" defTabSz="457200">
                <a:defRPr b="1" sz="6500">
                  <a:solidFill>
                    <a:srgbClr val="FFFFFF"/>
                  </a:solidFill>
                  <a:latin typeface="Courier New"/>
                  <a:ea typeface="Courier New"/>
                  <a:cs typeface="Courier New"/>
                  <a:sym typeface="Courier New"/>
                </a:defRPr>
              </a:pPr>
              <a:r>
                <a:rPr b="0">
                  <a:solidFill>
                    <a:srgbClr val="000000"/>
                  </a:solidFill>
                </a:rPr>
                <a:t>  </a:t>
              </a:r>
              <a:r>
                <a:t>end</a:t>
              </a:r>
              <a:endParaRPr b="0">
                <a:solidFill>
                  <a:srgbClr val="000000"/>
                </a:solidFill>
              </a:endParaRPr>
            </a:p>
            <a:p>
              <a:pPr algn="l" defTabSz="457200">
                <a:defRPr sz="6500">
                  <a:solidFill>
                    <a:srgbClr val="CA3BFF"/>
                  </a:solidFill>
                  <a:latin typeface="Courier New"/>
                  <a:ea typeface="Courier New"/>
                  <a:cs typeface="Courier New"/>
                  <a:sym typeface="Courier New"/>
                </a:defRPr>
              </a:pPr>
              <a:r>
                <a:rPr b="1">
                  <a:solidFill>
                    <a:srgbClr val="FFFFFF"/>
                  </a:solidFill>
                </a:rPr>
                <a:t>elsif</a:t>
              </a:r>
              <a:r>
                <a:rPr>
                  <a:solidFill>
                    <a:srgbClr val="000000"/>
                  </a:solidFill>
                </a:rPr>
                <a:t> </a:t>
              </a:r>
              <a:r>
                <a:rPr>
                  <a:solidFill>
                    <a:srgbClr val="FF2600"/>
                  </a:solidFill>
                </a:rPr>
                <a:t>os</a:t>
              </a:r>
              <a:r>
                <a:rPr>
                  <a:solidFill>
                    <a:srgbClr val="F6E863"/>
                  </a:solidFill>
                </a:rPr>
                <a:t>[</a:t>
              </a:r>
              <a:r>
                <a:rPr>
                  <a:solidFill>
                    <a:srgbClr val="FFFFFF"/>
                  </a:solidFill>
                </a:rPr>
                <a:t>:family</a:t>
              </a:r>
              <a:r>
                <a:rPr>
                  <a:solidFill>
                    <a:srgbClr val="F6E863"/>
                  </a:solidFill>
                </a:rPr>
                <a:t>] ==</a:t>
              </a:r>
              <a:r>
                <a:rPr>
                  <a:solidFill>
                    <a:srgbClr val="000000"/>
                  </a:solidFill>
                </a:rPr>
                <a:t> </a:t>
              </a:r>
              <a:r>
                <a:t>'redhat'</a:t>
              </a:r>
              <a:endParaRPr>
                <a:solidFill>
                  <a:srgbClr val="000000"/>
                </a:solidFill>
              </a:endParaRPr>
            </a:p>
            <a:p>
              <a:pPr algn="l" defTabSz="457200">
                <a:defRPr sz="6500">
                  <a:solidFill>
                    <a:srgbClr val="FF2600"/>
                  </a:solidFill>
                  <a:latin typeface="Courier New"/>
                  <a:ea typeface="Courier New"/>
                  <a:cs typeface="Courier New"/>
                  <a:sym typeface="Courier New"/>
                </a:defRPr>
              </a:pPr>
              <a:r>
                <a:t>  describe</a:t>
              </a:r>
              <a:r>
                <a:rPr>
                  <a:solidFill>
                    <a:srgbClr val="000000"/>
                  </a:solidFill>
                </a:rPr>
                <a:t> </a:t>
              </a:r>
              <a:r>
                <a:rPr>
                  <a:solidFill>
                    <a:srgbClr val="FFD441"/>
                  </a:solidFill>
                </a:rPr>
                <a:t>service</a:t>
              </a:r>
              <a:r>
                <a:rPr>
                  <a:solidFill>
                    <a:srgbClr val="F6E863"/>
                  </a:solidFill>
                </a:rPr>
                <a:t>(</a:t>
              </a:r>
              <a:r>
                <a:rPr>
                  <a:solidFill>
                    <a:srgbClr val="CA3BFF"/>
                  </a:solidFill>
                </a:rPr>
                <a:t>'httpd'</a:t>
              </a:r>
              <a:r>
                <a:rPr>
                  <a:solidFill>
                    <a:srgbClr val="F6E863"/>
                  </a:solidFill>
                </a:rPr>
                <a:t>)</a:t>
              </a:r>
              <a:r>
                <a:rPr>
                  <a:solidFill>
                    <a:srgbClr val="000000"/>
                  </a:solidFill>
                </a:rPr>
                <a:t> </a:t>
              </a:r>
              <a:r>
                <a:rPr b="1">
                  <a:solidFill>
                    <a:srgbClr val="FFFFFF"/>
                  </a:solidFill>
                </a:rPr>
                <a:t>do</a:t>
              </a:r>
              <a:endParaRPr>
                <a:solidFill>
                  <a:srgbClr val="000000"/>
                </a:solidFill>
              </a:endParaRPr>
            </a:p>
            <a:p>
              <a:pPr algn="l" defTabSz="457200">
                <a:defRPr sz="6500">
                  <a:solidFill>
                    <a:srgbClr val="FF2600"/>
                  </a:solidFill>
                  <a:latin typeface="Courier New"/>
                  <a:ea typeface="Courier New"/>
                  <a:cs typeface="Courier New"/>
                  <a:sym typeface="Courier New"/>
                </a:defRPr>
              </a:pPr>
              <a:r>
                <a:t>    it { should be_installed }</a:t>
              </a:r>
              <a:endParaRPr>
                <a:solidFill>
                  <a:srgbClr val="000000"/>
                </a:solidFill>
              </a:endParaRPr>
            </a:p>
            <a:p>
              <a:pPr algn="l" defTabSz="457200">
                <a:defRPr sz="6500">
                  <a:solidFill>
                    <a:srgbClr val="FF2600"/>
                  </a:solidFill>
                  <a:latin typeface="Courier New"/>
                  <a:ea typeface="Courier New"/>
                  <a:cs typeface="Courier New"/>
                  <a:sym typeface="Courier New"/>
                </a:defRPr>
              </a:pPr>
              <a:r>
                <a:t>    it { should be_running }</a:t>
              </a:r>
              <a:endParaRPr>
                <a:solidFill>
                  <a:srgbClr val="000000"/>
                </a:solidFill>
              </a:endParaRPr>
            </a:p>
            <a:p>
              <a:pPr algn="l" defTabSz="457200">
                <a:defRPr b="1" sz="6500">
                  <a:solidFill>
                    <a:srgbClr val="FFFFFF"/>
                  </a:solidFill>
                  <a:latin typeface="Courier New"/>
                  <a:ea typeface="Courier New"/>
                  <a:cs typeface="Courier New"/>
                  <a:sym typeface="Courier New"/>
                </a:defRPr>
              </a:pPr>
              <a:r>
                <a:rPr b="0">
                  <a:solidFill>
                    <a:srgbClr val="000000"/>
                  </a:solidFill>
                </a:rPr>
                <a:t>  </a:t>
              </a:r>
              <a:r>
                <a:t>end</a:t>
              </a:r>
              <a:endParaRPr b="0">
                <a:solidFill>
                  <a:srgbClr val="000000"/>
                </a:solidFill>
              </a:endParaRPr>
            </a:p>
            <a:p>
              <a:pPr algn="l" defTabSz="457200">
                <a:defRPr b="1" sz="6500">
                  <a:solidFill>
                    <a:srgbClr val="FFFFFF"/>
                  </a:solidFill>
                  <a:latin typeface="Courier New"/>
                  <a:ea typeface="Courier New"/>
                  <a:cs typeface="Courier New"/>
                  <a:sym typeface="Courier New"/>
                </a:defRPr>
              </a:pPr>
              <a:r>
                <a:t>end</a:t>
              </a:r>
            </a:p>
          </p:txBody>
        </p:sp>
        <p:pic>
          <p:nvPicPr>
            <p:cNvPr id="559" name=""/>
            <p:cNvPicPr>
              <a:picLocks noChangeAspect="0"/>
            </p:cNvPicPr>
            <p:nvPr/>
          </p:nvPicPr>
          <p:blipFill>
            <a:blip r:embed="rId3">
              <a:extLst/>
            </a:blip>
            <a:stretch>
              <a:fillRect/>
            </a:stretch>
          </p:blipFill>
          <p:spPr>
            <a:xfrm>
              <a:off x="0" y="-1"/>
              <a:ext cx="22379182" cy="11023601"/>
            </a:xfrm>
            <a:prstGeom prst="rect">
              <a:avLst/>
            </a:prstGeom>
            <a:effectLst/>
          </p:spPr>
        </p:pic>
      </p:gr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65"/>
          <p:cNvSpPr/>
          <p:nvPr>
            <p:ph type="title"/>
          </p:nvPr>
        </p:nvSpPr>
        <p:spPr>
          <a:prstGeom prst="rect">
            <a:avLst/>
          </a:prstGeom>
        </p:spPr>
        <p:txBody>
          <a:bodyPr/>
          <a:lstStyle/>
          <a:p>
            <a:pPr/>
          </a:p>
        </p:txBody>
      </p:sp>
      <p:pic>
        <p:nvPicPr>
          <p:cNvPr id="566" name="Screen Shot 2017-04-24 at 12.17.22 AM.png"/>
          <p:cNvPicPr>
            <a:picLocks noChangeAspect="1"/>
          </p:cNvPicPr>
          <p:nvPr/>
        </p:nvPicPr>
        <p:blipFill>
          <a:blip r:embed="rId3">
            <a:extLst/>
          </a:blip>
          <a:stretch>
            <a:fillRect/>
          </a:stretch>
        </p:blipFill>
        <p:spPr>
          <a:xfrm>
            <a:off x="6557440" y="2286000"/>
            <a:ext cx="12954001" cy="11125200"/>
          </a:xfrm>
          <a:prstGeom prst="rect">
            <a:avLst/>
          </a:prstGeom>
          <a:ln w="12700">
            <a:miter lim="400000"/>
          </a:ln>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title"/>
          </p:nvPr>
        </p:nvSpPr>
        <p:spPr>
          <a:prstGeom prst="rect">
            <a:avLst/>
          </a:prstGeom>
        </p:spPr>
        <p:txBody>
          <a:bodyPr/>
          <a:lstStyle/>
          <a:p>
            <a:pPr/>
            <a:r>
              <a:rPr u="sng">
                <a:hlinkClick r:id="rId3" invalidUrl="" action="" tgtFrame="" tooltip="" history="1" highlightClick="0" endSnd="0"/>
              </a:rPr>
              <a:t>http://dev-sec.io</a:t>
            </a:r>
            <a:r>
              <a:t> </a:t>
            </a:r>
          </a:p>
        </p:txBody>
      </p:sp>
      <p:pic>
        <p:nvPicPr>
          <p:cNvPr id="571" name="Screen Shot 2017-04-25 at 1.56.45 PM.png"/>
          <p:cNvPicPr>
            <a:picLocks noChangeAspect="1"/>
          </p:cNvPicPr>
          <p:nvPr/>
        </p:nvPicPr>
        <p:blipFill>
          <a:blip r:embed="rId4">
            <a:extLst/>
          </a:blip>
          <a:stretch>
            <a:fillRect/>
          </a:stretch>
        </p:blipFill>
        <p:spPr>
          <a:xfrm>
            <a:off x="4175823" y="3396568"/>
            <a:ext cx="16032354" cy="10319333"/>
          </a:xfrm>
          <a:prstGeom prst="rect">
            <a:avLst/>
          </a:prstGeom>
          <a:ln w="12700">
            <a:miter lim="400000"/>
          </a:ln>
        </p:spPr>
      </p:pic>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ph type="title"/>
          </p:nvPr>
        </p:nvSpPr>
        <p:spPr>
          <a:prstGeom prst="rect">
            <a:avLst/>
          </a:prstGeom>
        </p:spPr>
        <p:txBody>
          <a:bodyPr/>
          <a:lstStyle/>
          <a:p>
            <a:pPr/>
          </a:p>
        </p:txBody>
      </p:sp>
      <p:pic>
        <p:nvPicPr>
          <p:cNvPr id="576" name="Screen Shot 2017-04-25 at 2.14.24 PM.png"/>
          <p:cNvPicPr>
            <a:picLocks noChangeAspect="1"/>
          </p:cNvPicPr>
          <p:nvPr/>
        </p:nvPicPr>
        <p:blipFill>
          <a:blip r:embed="rId2">
            <a:extLst/>
          </a:blip>
          <a:stretch>
            <a:fillRect/>
          </a:stretch>
        </p:blipFill>
        <p:spPr>
          <a:xfrm>
            <a:off x="1066800" y="4140150"/>
            <a:ext cx="16408400" cy="3454401"/>
          </a:xfrm>
          <a:prstGeom prst="rect">
            <a:avLst/>
          </a:prstGeom>
          <a:ln w="12700">
            <a:miter lim="400000"/>
          </a:ln>
        </p:spPr>
      </p:pic>
      <p:pic>
        <p:nvPicPr>
          <p:cNvPr id="577" name=""/>
          <p:cNvPicPr>
            <a:picLocks noChangeAspect="0"/>
          </p:cNvPicPr>
          <p:nvPr/>
        </p:nvPicPr>
        <p:blipFill>
          <a:blip r:embed="rId3">
            <a:extLst/>
          </a:blip>
          <a:stretch>
            <a:fillRect/>
          </a:stretch>
        </p:blipFill>
        <p:spPr>
          <a:xfrm>
            <a:off x="10312400" y="5943649"/>
            <a:ext cx="3759200" cy="1117601"/>
          </a:xfrm>
          <a:prstGeom prst="rect">
            <a:avLst/>
          </a:prstGeom>
          <a:effectLst>
            <a:outerShdw sx="100000" sy="100000" kx="0" ky="0" algn="b" rotWithShape="0" blurRad="38100" dist="25400" dir="5400000">
              <a:srgbClr val="000000">
                <a:alpha val="50000"/>
              </a:srgbClr>
            </a:outerShdw>
          </a:effectLst>
        </p:spPr>
      </p:pic>
      <p:pic>
        <p:nvPicPr>
          <p:cNvPr id="578" name="Screen Shot 2017-04-25 at 2.15.31 PM.png"/>
          <p:cNvPicPr>
            <a:picLocks noChangeAspect="1"/>
          </p:cNvPicPr>
          <p:nvPr/>
        </p:nvPicPr>
        <p:blipFill>
          <a:blip r:embed="rId4">
            <a:extLst/>
          </a:blip>
          <a:stretch>
            <a:fillRect/>
          </a:stretch>
        </p:blipFill>
        <p:spPr>
          <a:xfrm>
            <a:off x="6324600" y="7467500"/>
            <a:ext cx="6096000" cy="6756401"/>
          </a:xfrm>
          <a:prstGeom prst="rect">
            <a:avLst/>
          </a:prstGeom>
          <a:ln w="12700">
            <a:miter lim="400000"/>
          </a:ln>
        </p:spPr>
      </p:pic>
      <p:pic>
        <p:nvPicPr>
          <p:cNvPr id="579" name=""/>
          <p:cNvPicPr>
            <a:picLocks noChangeAspect="0"/>
          </p:cNvPicPr>
          <p:nvPr/>
        </p:nvPicPr>
        <p:blipFill>
          <a:blip r:embed="rId5">
            <a:extLst/>
          </a:blip>
          <a:stretch>
            <a:fillRect/>
          </a:stretch>
        </p:blipFill>
        <p:spPr>
          <a:xfrm>
            <a:off x="6578600" y="12807950"/>
            <a:ext cx="4343400" cy="736600"/>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Shape 581"/>
          <p:cNvSpPr/>
          <p:nvPr>
            <p:ph type="title"/>
          </p:nvPr>
        </p:nvSpPr>
        <p:spPr>
          <a:prstGeom prst="rect">
            <a:avLst/>
          </a:prstGeom>
        </p:spPr>
        <p:txBody>
          <a:bodyPr/>
          <a:lstStyle/>
          <a:p>
            <a:pPr/>
            <a:r>
              <a:t>Supermarket</a:t>
            </a:r>
          </a:p>
        </p:txBody>
      </p:sp>
      <p:pic>
        <p:nvPicPr>
          <p:cNvPr id="582" name="Screen Shot 2017-04-25 at 2.17.14 PM.png"/>
          <p:cNvPicPr>
            <a:picLocks noChangeAspect="1"/>
          </p:cNvPicPr>
          <p:nvPr/>
        </p:nvPicPr>
        <p:blipFill>
          <a:blip r:embed="rId3">
            <a:extLst/>
          </a:blip>
          <a:stretch>
            <a:fillRect/>
          </a:stretch>
        </p:blipFill>
        <p:spPr>
          <a:xfrm>
            <a:off x="3175000" y="4772684"/>
            <a:ext cx="15869582" cy="8066516"/>
          </a:xfrm>
          <a:prstGeom prst="rect">
            <a:avLst/>
          </a:prstGeom>
          <a:ln w="12700">
            <a:miter lim="400000"/>
          </a:ln>
        </p:spPr>
      </p:pic>
      <p:pic>
        <p:nvPicPr>
          <p:cNvPr id="583" name=""/>
          <p:cNvPicPr>
            <a:picLocks noChangeAspect="0"/>
          </p:cNvPicPr>
          <p:nvPr/>
        </p:nvPicPr>
        <p:blipFill>
          <a:blip r:embed="rId4">
            <a:extLst/>
          </a:blip>
          <a:stretch>
            <a:fillRect/>
          </a:stretch>
        </p:blipFill>
        <p:spPr>
          <a:xfrm>
            <a:off x="13919200" y="7823249"/>
            <a:ext cx="5308600" cy="5334001"/>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 name="Shape 587"/>
          <p:cNvSpPr/>
          <p:nvPr>
            <p:ph type="title"/>
          </p:nvPr>
        </p:nvSpPr>
        <p:spPr>
          <a:prstGeom prst="rect">
            <a:avLst/>
          </a:prstGeom>
        </p:spPr>
        <p:txBody>
          <a:bodyPr/>
          <a:lstStyle/>
          <a:p>
            <a:pPr/>
          </a:p>
        </p:txBody>
      </p:sp>
      <p:grpSp>
        <p:nvGrpSpPr>
          <p:cNvPr id="590" name="Group 590"/>
          <p:cNvGrpSpPr/>
          <p:nvPr/>
        </p:nvGrpSpPr>
        <p:grpSpPr>
          <a:xfrm>
            <a:off x="4090514" y="1912342"/>
            <a:ext cx="16202972" cy="12903201"/>
            <a:chOff x="0" y="0"/>
            <a:chExt cx="16202970" cy="12903200"/>
          </a:xfrm>
        </p:grpSpPr>
        <p:sp>
          <p:nvSpPr>
            <p:cNvPr id="589" name="Shape 589"/>
            <p:cNvSpPr/>
            <p:nvPr/>
          </p:nvSpPr>
          <p:spPr>
            <a:xfrm>
              <a:off x="215900" y="139700"/>
              <a:ext cx="15771171" cy="123444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sz="3200">
                  <a:solidFill>
                    <a:srgbClr val="FF2600"/>
                  </a:solidFill>
                  <a:latin typeface="Courier New"/>
                  <a:ea typeface="Courier New"/>
                  <a:cs typeface="Courier New"/>
                  <a:sym typeface="Courier New"/>
                </a:defRPr>
              </a:pPr>
              <a:r>
                <a:t>---</a:t>
              </a:r>
              <a:endParaRPr>
                <a:solidFill>
                  <a:srgbClr val="000000"/>
                </a:solidFill>
              </a:endParaRPr>
            </a:p>
            <a:p>
              <a:pPr algn="l" defTabSz="457200">
                <a:defRPr b="1" sz="3200">
                  <a:solidFill>
                    <a:srgbClr val="FFFFFF"/>
                  </a:solidFill>
                  <a:latin typeface="Courier New"/>
                  <a:ea typeface="Courier New"/>
                  <a:cs typeface="Courier New"/>
                  <a:sym typeface="Courier New"/>
                </a:defRPr>
              </a:pPr>
              <a:r>
                <a:t>driver:</a:t>
              </a:r>
              <a:endParaRPr b="0">
                <a:solidFill>
                  <a:srgbClr val="000000"/>
                </a:solidFill>
              </a:endParaRPr>
            </a:p>
            <a:p>
              <a:pPr algn="l" defTabSz="457200">
                <a:defRPr sz="3200">
                  <a:solidFill>
                    <a:srgbClr val="FFFFFF"/>
                  </a:solidFill>
                  <a:latin typeface="Courier New"/>
                  <a:ea typeface="Courier New"/>
                  <a:cs typeface="Courier New"/>
                  <a:sym typeface="Courier New"/>
                </a:defRPr>
              </a:pPr>
              <a:r>
                <a:rPr>
                  <a:solidFill>
                    <a:srgbClr val="000000"/>
                  </a:solidFill>
                </a:rPr>
                <a:t>  </a:t>
              </a:r>
              <a:r>
                <a:rPr b="1"/>
                <a:t>name:</a:t>
              </a:r>
              <a:r>
                <a:rPr>
                  <a:solidFill>
                    <a:srgbClr val="000000"/>
                  </a:solidFill>
                </a:rPr>
                <a:t> </a:t>
              </a:r>
              <a:r>
                <a:t>docker</a:t>
              </a:r>
              <a:endParaRPr>
                <a:solidFill>
                  <a:srgbClr val="000000"/>
                </a:solidFill>
              </a:endParaRPr>
            </a:p>
            <a:p>
              <a:pPr algn="l" defTabSz="457200">
                <a:defRPr b="1" sz="3200">
                  <a:solidFill>
                    <a:srgbClr val="FFFFFF"/>
                  </a:solidFill>
                  <a:latin typeface="Courier New"/>
                  <a:ea typeface="Courier New"/>
                  <a:cs typeface="Courier New"/>
                  <a:sym typeface="Courier New"/>
                </a:defRPr>
              </a:pPr>
              <a:r>
                <a:rPr b="0">
                  <a:solidFill>
                    <a:srgbClr val="000000"/>
                  </a:solidFill>
                </a:rPr>
                <a:t>  </a:t>
              </a:r>
              <a:r>
                <a:t>forward:</a:t>
              </a:r>
              <a:r>
                <a:rPr b="0">
                  <a:solidFill>
                    <a:srgbClr val="000000"/>
                  </a:solidFill>
                </a:rPr>
                <a:t> </a:t>
              </a:r>
              <a:r>
                <a:rPr b="0">
                  <a:solidFill>
                    <a:srgbClr val="B6FA00"/>
                  </a:solidFill>
                </a:rPr>
                <a:t>80</a:t>
              </a:r>
              <a:endParaRPr b="0">
                <a:solidFill>
                  <a:srgbClr val="000000"/>
                </a:solidFill>
              </a:endParaRPr>
            </a:p>
            <a:p>
              <a:pPr algn="l" defTabSz="457200">
                <a:defRPr b="1" sz="3200">
                  <a:solidFill>
                    <a:srgbClr val="FFFFFF"/>
                  </a:solidFill>
                  <a:latin typeface="Courier New"/>
                  <a:ea typeface="Courier New"/>
                  <a:cs typeface="Courier New"/>
                  <a:sym typeface="Courier New"/>
                </a:defRPr>
              </a:pPr>
              <a:r>
                <a:rPr b="0">
                  <a:solidFill>
                    <a:srgbClr val="000000"/>
                  </a:solidFill>
                </a:rPr>
                <a:t>  </a:t>
              </a:r>
              <a:r>
                <a:t>use_sudo:</a:t>
              </a:r>
              <a:r>
                <a:rPr b="0">
                  <a:solidFill>
                    <a:srgbClr val="000000"/>
                  </a:solidFill>
                </a:rPr>
                <a:t> </a:t>
              </a:r>
              <a:r>
                <a:rPr b="0">
                  <a:solidFill>
                    <a:srgbClr val="FF2600"/>
                  </a:solidFill>
                </a:rPr>
                <a:t>false</a:t>
              </a:r>
              <a:endParaRPr b="0">
                <a:solidFill>
                  <a:srgbClr val="000000"/>
                </a:solidFill>
              </a:endParaRPr>
            </a:p>
            <a:p>
              <a:pPr algn="l" defTabSz="457200">
                <a:defRPr sz="3200">
                  <a:latin typeface="Courier New"/>
                  <a:ea typeface="Courier New"/>
                  <a:cs typeface="Courier New"/>
                  <a:sym typeface="Courier New"/>
                </a:defRPr>
              </a:pPr>
              <a:r>
                <a:t> </a:t>
              </a:r>
            </a:p>
            <a:p>
              <a:pPr algn="l" defTabSz="457200">
                <a:defRPr b="1" sz="3200">
                  <a:solidFill>
                    <a:srgbClr val="FFFFFF"/>
                  </a:solidFill>
                  <a:latin typeface="Courier New"/>
                  <a:ea typeface="Courier New"/>
                  <a:cs typeface="Courier New"/>
                  <a:sym typeface="Courier New"/>
                </a:defRPr>
              </a:pPr>
              <a:r>
                <a:t>provisioner:</a:t>
              </a:r>
              <a:endParaRPr b="0">
                <a:solidFill>
                  <a:srgbClr val="000000"/>
                </a:solidFill>
              </a:endParaRPr>
            </a:p>
            <a:p>
              <a:pPr algn="l" defTabSz="457200">
                <a:defRPr sz="32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chef_solo</a:t>
              </a:r>
              <a:endParaRPr>
                <a:solidFill>
                  <a:srgbClr val="000000"/>
                </a:solidFill>
              </a:endParaRPr>
            </a:p>
            <a:p>
              <a:pPr algn="l" defTabSz="457200">
                <a:defRPr sz="3200">
                  <a:latin typeface="Courier New"/>
                  <a:ea typeface="Courier New"/>
                  <a:cs typeface="Courier New"/>
                  <a:sym typeface="Courier New"/>
                </a:defRPr>
              </a:pPr>
              <a:r>
                <a:t> </a:t>
              </a:r>
            </a:p>
            <a:p>
              <a:pPr algn="l" defTabSz="457200">
                <a:defRPr b="1" sz="3200">
                  <a:solidFill>
                    <a:srgbClr val="FFFFFF"/>
                  </a:solidFill>
                  <a:latin typeface="Courier New"/>
                  <a:ea typeface="Courier New"/>
                  <a:cs typeface="Courier New"/>
                  <a:sym typeface="Courier New"/>
                </a:defRPr>
              </a:pPr>
              <a:r>
                <a:t>verifier:</a:t>
              </a:r>
              <a:endParaRPr b="0">
                <a:solidFill>
                  <a:srgbClr val="000000"/>
                </a:solidFill>
              </a:endParaRPr>
            </a:p>
            <a:p>
              <a:pPr algn="l" defTabSz="457200">
                <a:defRPr sz="32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inspec</a:t>
              </a:r>
              <a:endParaRPr>
                <a:solidFill>
                  <a:srgbClr val="000000"/>
                </a:solidFill>
              </a:endParaRPr>
            </a:p>
            <a:p>
              <a:pPr algn="l" defTabSz="457200">
                <a:defRPr sz="3200">
                  <a:solidFill>
                    <a:srgbClr val="FFFFFF"/>
                  </a:solidFill>
                  <a:latin typeface="Courier New"/>
                  <a:ea typeface="Courier New"/>
                  <a:cs typeface="Courier New"/>
                  <a:sym typeface="Courier New"/>
                </a:defRPr>
              </a:pPr>
              <a:r>
                <a:rPr>
                  <a:solidFill>
                    <a:srgbClr val="000000"/>
                  </a:solidFill>
                </a:rPr>
                <a:t>  </a:t>
              </a:r>
              <a:r>
                <a:rPr b="1"/>
                <a:t>sudo:</a:t>
              </a:r>
              <a:r>
                <a:rPr>
                  <a:solidFill>
                    <a:srgbClr val="000000"/>
                  </a:solidFill>
                </a:rPr>
                <a:t> </a:t>
              </a:r>
              <a:r>
                <a:rPr>
                  <a:solidFill>
                    <a:srgbClr val="FF2600"/>
                  </a:solidFill>
                </a:rPr>
                <a:t>true</a:t>
              </a:r>
              <a:endParaRPr>
                <a:solidFill>
                  <a:srgbClr val="000000"/>
                </a:solidFill>
              </a:endParaRPr>
            </a:p>
            <a:p>
              <a:pPr algn="l" defTabSz="457200">
                <a:defRPr sz="3200">
                  <a:latin typeface="Courier New"/>
                  <a:ea typeface="Courier New"/>
                  <a:cs typeface="Courier New"/>
                  <a:sym typeface="Courier New"/>
                </a:defRPr>
              </a:pPr>
            </a:p>
            <a:p>
              <a:pPr algn="l" defTabSz="457200">
                <a:defRPr b="1" sz="3200">
                  <a:solidFill>
                    <a:srgbClr val="FFFFFF"/>
                  </a:solidFill>
                  <a:latin typeface="Courier New"/>
                  <a:ea typeface="Courier New"/>
                  <a:cs typeface="Courier New"/>
                  <a:sym typeface="Courier New"/>
                </a:defRPr>
              </a:pPr>
              <a:r>
                <a:t>platforms:</a:t>
              </a:r>
              <a:endParaRPr b="0">
                <a:solidFill>
                  <a:srgbClr val="000000"/>
                </a:solidFill>
              </a:endParaRPr>
            </a:p>
            <a:p>
              <a:pPr algn="l" defTabSz="457200">
                <a:defRPr sz="32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ubuntu-</a:t>
              </a:r>
              <a:r>
                <a:rPr>
                  <a:solidFill>
                    <a:srgbClr val="B6FA00"/>
                  </a:solidFill>
                </a:rPr>
                <a:t>16.04</a:t>
              </a:r>
              <a:endParaRPr>
                <a:solidFill>
                  <a:srgbClr val="000000"/>
                </a:solidFill>
              </a:endParaRPr>
            </a:p>
            <a:p>
              <a:pPr algn="l" defTabSz="457200">
                <a:defRPr sz="3200">
                  <a:latin typeface="Courier New"/>
                  <a:ea typeface="Courier New"/>
                  <a:cs typeface="Courier New"/>
                  <a:sym typeface="Courier New"/>
                </a:defRPr>
              </a:pPr>
              <a:r>
                <a:t> </a:t>
              </a:r>
            </a:p>
            <a:p>
              <a:pPr algn="l" defTabSz="457200">
                <a:defRPr b="1" sz="3200">
                  <a:solidFill>
                    <a:srgbClr val="FFFFFF"/>
                  </a:solidFill>
                  <a:latin typeface="Courier New"/>
                  <a:ea typeface="Courier New"/>
                  <a:cs typeface="Courier New"/>
                  <a:sym typeface="Courier New"/>
                </a:defRPr>
              </a:pPr>
              <a:r>
                <a:t>suites:</a:t>
              </a:r>
              <a:endParaRPr b="0">
                <a:solidFill>
                  <a:srgbClr val="000000"/>
                </a:solidFill>
              </a:endParaRPr>
            </a:p>
            <a:p>
              <a:pPr algn="l" defTabSz="457200">
                <a:defRPr sz="32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default</a:t>
              </a:r>
              <a:endParaRPr>
                <a:solidFill>
                  <a:srgbClr val="000000"/>
                </a:solidFill>
              </a:endParaRPr>
            </a:p>
            <a:p>
              <a:pPr algn="l" defTabSz="457200">
                <a:defRPr b="1" sz="3200">
                  <a:solidFill>
                    <a:srgbClr val="FFFFFF"/>
                  </a:solidFill>
                  <a:latin typeface="Courier New"/>
                  <a:ea typeface="Courier New"/>
                  <a:cs typeface="Courier New"/>
                  <a:sym typeface="Courier New"/>
                </a:defRPr>
              </a:pPr>
              <a:r>
                <a:rPr b="0">
                  <a:solidFill>
                    <a:srgbClr val="000000"/>
                  </a:solidFill>
                </a:rPr>
                <a:t>    </a:t>
              </a:r>
              <a:r>
                <a:t>run_list:</a:t>
              </a:r>
              <a:endParaRPr b="0">
                <a:solidFill>
                  <a:srgbClr val="000000"/>
                </a:solidFill>
              </a:endParaRPr>
            </a:p>
            <a:p>
              <a:pPr algn="l" defTabSz="457200">
                <a:defRPr sz="3200">
                  <a:solidFill>
                    <a:srgbClr val="FF2600"/>
                  </a:solidFill>
                  <a:latin typeface="Courier New"/>
                  <a:ea typeface="Courier New"/>
                  <a:cs typeface="Courier New"/>
                  <a:sym typeface="Courier New"/>
                </a:defRPr>
              </a:pPr>
              <a:r>
                <a:t>      - recipe</a:t>
              </a:r>
              <a:r>
                <a:rPr>
                  <a:solidFill>
                    <a:srgbClr val="F6E863"/>
                  </a:solidFill>
                </a:rPr>
                <a:t>[</a:t>
              </a:r>
              <a:r>
                <a:t>hello_webpage_chef</a:t>
              </a:r>
              <a:r>
                <a:rPr>
                  <a:solidFill>
                    <a:srgbClr val="F6E863"/>
                  </a:solidFill>
                </a:rPr>
                <a:t>]</a:t>
              </a:r>
              <a:endParaRPr>
                <a:solidFill>
                  <a:srgbClr val="000000"/>
                </a:solidFill>
              </a:endParaRPr>
            </a:p>
            <a:p>
              <a:pPr algn="l" defTabSz="457200">
                <a:defRPr b="1" sz="3200">
                  <a:solidFill>
                    <a:srgbClr val="FFFFFF"/>
                  </a:solidFill>
                  <a:latin typeface="Courier New"/>
                  <a:ea typeface="Courier New"/>
                  <a:cs typeface="Courier New"/>
                  <a:sym typeface="Courier New"/>
                </a:defRPr>
              </a:pPr>
              <a:r>
                <a:rPr b="0">
                  <a:solidFill>
                    <a:srgbClr val="000000"/>
                  </a:solidFill>
                </a:rPr>
                <a:t>    </a:t>
              </a:r>
              <a:r>
                <a:t>verifier:</a:t>
              </a:r>
              <a:endParaRPr b="0">
                <a:solidFill>
                  <a:srgbClr val="000000"/>
                </a:solidFill>
              </a:endParaRPr>
            </a:p>
            <a:p>
              <a:pPr algn="l" defTabSz="457200">
                <a:defRPr b="1" sz="3200">
                  <a:solidFill>
                    <a:srgbClr val="FFFFFF"/>
                  </a:solidFill>
                  <a:latin typeface="Courier New"/>
                  <a:ea typeface="Courier New"/>
                  <a:cs typeface="Courier New"/>
                  <a:sym typeface="Courier New"/>
                </a:defRPr>
              </a:pPr>
              <a:r>
                <a:rPr b="0">
                  <a:solidFill>
                    <a:srgbClr val="000000"/>
                  </a:solidFill>
                </a:rPr>
                <a:t>      </a:t>
              </a:r>
              <a:r>
                <a:t>inspec_tests:</a:t>
              </a:r>
              <a:endParaRPr b="0">
                <a:solidFill>
                  <a:srgbClr val="000000"/>
                </a:solidFill>
              </a:endParaRPr>
            </a:p>
            <a:p>
              <a:pPr algn="l" defTabSz="457200">
                <a:defRPr sz="32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supermarket:</a:t>
              </a:r>
              <a:r>
                <a:t>//dev-sec/linux-baseline</a:t>
              </a:r>
              <a:endParaRPr>
                <a:solidFill>
                  <a:srgbClr val="000000"/>
                </a:solidFill>
              </a:endParaRPr>
            </a:p>
            <a:p>
              <a:pPr algn="l" defTabSz="457200">
                <a:defRPr b="1" sz="3200">
                  <a:solidFill>
                    <a:srgbClr val="FFFFFF"/>
                  </a:solidFill>
                  <a:latin typeface="Courier New"/>
                  <a:ea typeface="Courier New"/>
                  <a:cs typeface="Courier New"/>
                  <a:sym typeface="Courier New"/>
                </a:defRPr>
              </a:pPr>
              <a:r>
                <a:rPr b="0">
                  <a:solidFill>
                    <a:srgbClr val="000000"/>
                  </a:solidFill>
                </a:rPr>
                <a:t>    </a:t>
              </a:r>
              <a:r>
                <a:t>attributes:</a:t>
              </a:r>
              <a:endParaRPr b="0">
                <a:solidFill>
                  <a:srgbClr val="000000"/>
                </a:solidFill>
              </a:endParaRPr>
            </a:p>
            <a:p>
              <a:pPr algn="l" defTabSz="457200">
                <a:defRPr b="1" sz="3200">
                  <a:solidFill>
                    <a:srgbClr val="FFFFFF"/>
                  </a:solidFill>
                  <a:latin typeface="Courier New"/>
                  <a:ea typeface="Courier New"/>
                  <a:cs typeface="Courier New"/>
                  <a:sym typeface="Courier New"/>
                </a:defRPr>
              </a:pPr>
              <a:endParaRPr>
                <a:solidFill>
                  <a:schemeClr val="accent5"/>
                </a:solidFill>
              </a:endParaRPr>
            </a:p>
          </p:txBody>
        </p:sp>
        <p:pic>
          <p:nvPicPr>
            <p:cNvPr id="588" name=""/>
            <p:cNvPicPr>
              <a:picLocks noChangeAspect="0"/>
            </p:cNvPicPr>
            <p:nvPr/>
          </p:nvPicPr>
          <p:blipFill>
            <a:blip r:embed="rId3">
              <a:extLst/>
            </a:blip>
            <a:stretch>
              <a:fillRect/>
            </a:stretch>
          </p:blipFill>
          <p:spPr>
            <a:xfrm>
              <a:off x="-1" y="0"/>
              <a:ext cx="16202972" cy="12903201"/>
            </a:xfrm>
            <a:prstGeom prst="rect">
              <a:avLst/>
            </a:prstGeom>
            <a:effectLst/>
          </p:spPr>
        </p:pic>
      </p:grpSp>
      <p:pic>
        <p:nvPicPr>
          <p:cNvPr id="591" name=""/>
          <p:cNvPicPr>
            <a:picLocks noChangeAspect="0"/>
          </p:cNvPicPr>
          <p:nvPr/>
        </p:nvPicPr>
        <p:blipFill>
          <a:blip r:embed="rId4">
            <a:extLst/>
          </a:blip>
          <a:stretch>
            <a:fillRect/>
          </a:stretch>
        </p:blipFill>
        <p:spPr>
          <a:xfrm>
            <a:off x="4851400" y="11366500"/>
            <a:ext cx="11963400" cy="1828800"/>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Shape 595"/>
          <p:cNvSpPr/>
          <p:nvPr>
            <p:ph type="title"/>
          </p:nvPr>
        </p:nvSpPr>
        <p:spPr>
          <a:prstGeom prst="rect">
            <a:avLst/>
          </a:prstGeom>
        </p:spPr>
        <p:txBody>
          <a:bodyPr/>
          <a:lstStyle/>
          <a:p>
            <a:pPr/>
          </a:p>
        </p:txBody>
      </p:sp>
      <p:grpSp>
        <p:nvGrpSpPr>
          <p:cNvPr id="598" name="Group 598"/>
          <p:cNvGrpSpPr/>
          <p:nvPr/>
        </p:nvGrpSpPr>
        <p:grpSpPr>
          <a:xfrm>
            <a:off x="2246328" y="5626100"/>
            <a:ext cx="19891345" cy="4445000"/>
            <a:chOff x="0" y="0"/>
            <a:chExt cx="19891343" cy="4445000"/>
          </a:xfrm>
        </p:grpSpPr>
        <p:sp>
          <p:nvSpPr>
            <p:cNvPr id="597" name="Shape 597"/>
            <p:cNvSpPr/>
            <p:nvPr/>
          </p:nvSpPr>
          <p:spPr>
            <a:xfrm>
              <a:off x="215900" y="139700"/>
              <a:ext cx="19459544" cy="38862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6500">
                  <a:solidFill>
                    <a:srgbClr val="FFFFFF"/>
                  </a:solidFill>
                  <a:latin typeface="Courier New"/>
                  <a:ea typeface="Courier New"/>
                  <a:cs typeface="Courier New"/>
                  <a:sym typeface="Courier New"/>
                </a:defRPr>
              </a:pPr>
            </a:p>
            <a:p>
              <a:pPr algn="l" defTabSz="642937">
                <a:defRPr b="1" sz="6500">
                  <a:solidFill>
                    <a:srgbClr val="FFFFFF"/>
                  </a:solidFill>
                  <a:latin typeface="Courier New"/>
                  <a:ea typeface="Courier New"/>
                  <a:cs typeface="Courier New"/>
                  <a:sym typeface="Courier New"/>
                </a:defRPr>
              </a:pPr>
              <a:r>
                <a:t>export KITCHEN_YAML=.kitchen.audit.yml</a:t>
              </a:r>
            </a:p>
            <a:p>
              <a:pPr algn="l" defTabSz="642937">
                <a:defRPr b="1" sz="6500">
                  <a:solidFill>
                    <a:srgbClr val="FFFFFF"/>
                  </a:solidFill>
                  <a:latin typeface="Courier New"/>
                  <a:ea typeface="Courier New"/>
                  <a:cs typeface="Courier New"/>
                  <a:sym typeface="Courier New"/>
                </a:defRPr>
              </a:pPr>
              <a:r>
                <a:t>chef exec kitchen verify</a:t>
              </a:r>
            </a:p>
          </p:txBody>
        </p:sp>
        <p:pic>
          <p:nvPicPr>
            <p:cNvPr id="596" name=""/>
            <p:cNvPicPr>
              <a:picLocks noChangeAspect="0"/>
            </p:cNvPicPr>
            <p:nvPr/>
          </p:nvPicPr>
          <p:blipFill>
            <a:blip r:embed="rId2">
              <a:extLst/>
            </a:blip>
            <a:stretch>
              <a:fillRect/>
            </a:stretch>
          </p:blipFill>
          <p:spPr>
            <a:xfrm>
              <a:off x="-1" y="-1"/>
              <a:ext cx="19891345" cy="4445001"/>
            </a:xfrm>
            <a:prstGeom prst="rect">
              <a:avLst/>
            </a:prstGeom>
            <a:effectLst/>
          </p:spPr>
        </p:pic>
      </p:gr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nvSpPr>
        <p:spPr>
          <a:xfrm>
            <a:off x="6376431" y="10926762"/>
            <a:ext cx="480885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3" invalidUrl="" action="" tgtFrame="" tooltip="" history="1" highlightClick="0" endSnd="0"/>
              </a:rPr>
              <a:t>http://kitchen.ci/</a:t>
            </a:r>
            <a:r>
              <a:t> </a:t>
            </a:r>
          </a:p>
        </p:txBody>
      </p:sp>
      <p:pic>
        <p:nvPicPr>
          <p:cNvPr id="186" name="kitchen_400x400.jpg"/>
          <p:cNvPicPr>
            <a:picLocks noChangeAspect="1"/>
          </p:cNvPicPr>
          <p:nvPr/>
        </p:nvPicPr>
        <p:blipFill>
          <a:blip r:embed="rId4">
            <a:extLst/>
          </a:blip>
          <a:stretch>
            <a:fillRect/>
          </a:stretch>
        </p:blipFill>
        <p:spPr>
          <a:xfrm>
            <a:off x="4976812" y="3286125"/>
            <a:ext cx="7143751" cy="7143750"/>
          </a:xfrm>
          <a:prstGeom prst="rect">
            <a:avLst/>
          </a:prstGeom>
          <a:ln w="12700">
            <a:miter lim="400000"/>
          </a:ln>
        </p:spPr>
      </p:pic>
      <p:pic>
        <p:nvPicPr>
          <p:cNvPr id="187" name="inspec.png"/>
          <p:cNvPicPr>
            <a:picLocks noChangeAspect="1"/>
          </p:cNvPicPr>
          <p:nvPr/>
        </p:nvPicPr>
        <p:blipFill>
          <a:blip r:embed="rId5">
            <a:extLst/>
          </a:blip>
          <a:stretch>
            <a:fillRect/>
          </a:stretch>
        </p:blipFill>
        <p:spPr>
          <a:xfrm>
            <a:off x="13117168" y="3896488"/>
            <a:ext cx="7897364" cy="5923024"/>
          </a:xfrm>
          <a:prstGeom prst="rect">
            <a:avLst/>
          </a:prstGeom>
          <a:ln w="12700">
            <a:miter lim="400000"/>
          </a:ln>
        </p:spPr>
      </p:pic>
      <p:sp>
        <p:nvSpPr>
          <p:cNvPr id="188" name="Shape 188"/>
          <p:cNvSpPr/>
          <p:nvPr/>
        </p:nvSpPr>
        <p:spPr>
          <a:xfrm>
            <a:off x="14984015" y="10926762"/>
            <a:ext cx="466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6" invalidUrl="" action="" tgtFrame="" tooltip="" history="1" highlightClick="0" endSnd="0"/>
              </a:rPr>
              <a:t>http://inspec.io/</a:t>
            </a:r>
            <a:r>
              <a:t> </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Shape 600"/>
          <p:cNvSpPr/>
          <p:nvPr>
            <p:ph type="title"/>
          </p:nvPr>
        </p:nvSpPr>
        <p:spPr>
          <a:prstGeom prst="rect">
            <a:avLst/>
          </a:prstGeom>
        </p:spPr>
        <p:txBody>
          <a:bodyPr/>
          <a:lstStyle/>
          <a:p>
            <a:pPr/>
          </a:p>
        </p:txBody>
      </p:sp>
      <p:pic>
        <p:nvPicPr>
          <p:cNvPr id="601" name="Screen Shot 2017-04-25 at 2.08.56 PM.png"/>
          <p:cNvPicPr>
            <a:picLocks noChangeAspect="1"/>
          </p:cNvPicPr>
          <p:nvPr/>
        </p:nvPicPr>
        <p:blipFill>
          <a:blip r:embed="rId3">
            <a:extLst/>
          </a:blip>
          <a:stretch>
            <a:fillRect/>
          </a:stretch>
        </p:blipFill>
        <p:spPr>
          <a:xfrm>
            <a:off x="1166378" y="0"/>
            <a:ext cx="13821644" cy="13716000"/>
          </a:xfrm>
          <a:prstGeom prst="rect">
            <a:avLst/>
          </a:prstGeom>
          <a:ln w="12700">
            <a:miter lim="400000"/>
          </a:ln>
        </p:spPr>
      </p:pic>
      <p:pic>
        <p:nvPicPr>
          <p:cNvPr id="602" name="Screen Shot 2017-04-25 at 2.19.03 PM.png"/>
          <p:cNvPicPr>
            <a:picLocks noChangeAspect="1"/>
          </p:cNvPicPr>
          <p:nvPr/>
        </p:nvPicPr>
        <p:blipFill>
          <a:blip r:embed="rId4">
            <a:extLst/>
          </a:blip>
          <a:stretch>
            <a:fillRect/>
          </a:stretch>
        </p:blipFill>
        <p:spPr>
          <a:xfrm>
            <a:off x="11963400" y="6515000"/>
            <a:ext cx="12754021" cy="1564174"/>
          </a:xfrm>
          <a:prstGeom prst="rect">
            <a:avLst/>
          </a:prstGeom>
          <a:ln w="12700">
            <a:miter lim="400000"/>
          </a:ln>
        </p:spPr>
      </p:pic>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6" name="Shape 606"/>
          <p:cNvSpPr/>
          <p:nvPr>
            <p:ph type="title"/>
          </p:nvPr>
        </p:nvSpPr>
        <p:spPr>
          <a:prstGeom prst="rect">
            <a:avLst/>
          </a:prstGeom>
        </p:spPr>
        <p:txBody>
          <a:bodyPr/>
          <a:lstStyle/>
          <a:p>
            <a:pPr/>
          </a:p>
        </p:txBody>
      </p:sp>
      <p:pic>
        <p:nvPicPr>
          <p:cNvPr id="607" name="Screen Shot 2017-04-25 at 2.39.06 PM.png"/>
          <p:cNvPicPr>
            <a:picLocks noChangeAspect="1"/>
          </p:cNvPicPr>
          <p:nvPr/>
        </p:nvPicPr>
        <p:blipFill>
          <a:blip r:embed="rId3">
            <a:extLst/>
          </a:blip>
          <a:stretch>
            <a:fillRect/>
          </a:stretch>
        </p:blipFill>
        <p:spPr>
          <a:xfrm>
            <a:off x="-1066900" y="1444237"/>
            <a:ext cx="20165462" cy="9395272"/>
          </a:xfrm>
          <a:prstGeom prst="rect">
            <a:avLst/>
          </a:prstGeom>
          <a:ln w="12700">
            <a:miter lim="400000"/>
          </a:ln>
        </p:spPr>
      </p:pic>
      <p:pic>
        <p:nvPicPr>
          <p:cNvPr id="608" name="Screen Shot 2017-04-25 at 2.40.05 PM.png"/>
          <p:cNvPicPr>
            <a:picLocks noChangeAspect="1"/>
          </p:cNvPicPr>
          <p:nvPr/>
        </p:nvPicPr>
        <p:blipFill>
          <a:blip r:embed="rId4">
            <a:extLst/>
          </a:blip>
          <a:stretch>
            <a:fillRect/>
          </a:stretch>
        </p:blipFill>
        <p:spPr>
          <a:xfrm>
            <a:off x="1778000" y="3612064"/>
            <a:ext cx="18652527" cy="8473072"/>
          </a:xfrm>
          <a:prstGeom prst="rect">
            <a:avLst/>
          </a:prstGeom>
          <a:ln w="12700">
            <a:miter lim="400000"/>
          </a:ln>
        </p:spPr>
      </p:pic>
      <p:pic>
        <p:nvPicPr>
          <p:cNvPr id="609" name="Screen Shot 2017-04-25 at 2.40.27 PM.png"/>
          <p:cNvPicPr>
            <a:picLocks noChangeAspect="1"/>
          </p:cNvPicPr>
          <p:nvPr/>
        </p:nvPicPr>
        <p:blipFill>
          <a:blip r:embed="rId5">
            <a:extLst/>
          </a:blip>
          <a:stretch>
            <a:fillRect/>
          </a:stretch>
        </p:blipFill>
        <p:spPr>
          <a:xfrm>
            <a:off x="3962400" y="5499334"/>
            <a:ext cx="17349216" cy="7945478"/>
          </a:xfrm>
          <a:prstGeom prst="rect">
            <a:avLst/>
          </a:prstGeom>
          <a:ln w="12700">
            <a:miter lim="400000"/>
          </a:ln>
        </p:spPr>
      </p:pic>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3" name="Shape 613"/>
          <p:cNvSpPr/>
          <p:nvPr>
            <p:ph type="title"/>
          </p:nvPr>
        </p:nvSpPr>
        <p:spPr>
          <a:prstGeom prst="rect">
            <a:avLst/>
          </a:prstGeom>
        </p:spPr>
        <p:txBody>
          <a:bodyPr/>
          <a:lstStyle/>
          <a:p>
            <a:pPr/>
            <a:r>
              <a:rPr u="sng">
                <a:hlinkClick r:id="rId3" invalidUrl="" action="" tgtFrame="" tooltip="" history="1" highlightClick="0" endSnd="0"/>
              </a:rPr>
              <a:t>https://www.cisecurity.org/</a:t>
            </a:r>
            <a:r>
              <a:t> </a:t>
            </a:r>
          </a:p>
        </p:txBody>
      </p:sp>
      <p:pic>
        <p:nvPicPr>
          <p:cNvPr id="614" name="Screen Shot 2017-04-25 at 2.44.33 PM.png"/>
          <p:cNvPicPr>
            <a:picLocks noChangeAspect="1"/>
          </p:cNvPicPr>
          <p:nvPr/>
        </p:nvPicPr>
        <p:blipFill>
          <a:blip r:embed="rId4">
            <a:extLst/>
          </a:blip>
          <a:stretch>
            <a:fillRect/>
          </a:stretch>
        </p:blipFill>
        <p:spPr>
          <a:xfrm>
            <a:off x="1981200" y="3618020"/>
            <a:ext cx="19658298" cy="9767622"/>
          </a:xfrm>
          <a:prstGeom prst="rect">
            <a:avLst/>
          </a:prstGeom>
          <a:ln w="12700">
            <a:miter lim="400000"/>
          </a:ln>
        </p:spPr>
      </p:pic>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 name="Shape 618"/>
          <p:cNvSpPr/>
          <p:nvPr>
            <p:ph type="title"/>
          </p:nvPr>
        </p:nvSpPr>
        <p:spPr>
          <a:prstGeom prst="rect">
            <a:avLst/>
          </a:prstGeom>
        </p:spPr>
        <p:txBody>
          <a:bodyPr/>
          <a:lstStyle/>
          <a:p>
            <a:pPr/>
            <a:r>
              <a:t>Actual Docker Testing</a:t>
            </a:r>
          </a:p>
        </p:txBody>
      </p:sp>
      <p:grpSp>
        <p:nvGrpSpPr>
          <p:cNvPr id="621" name="Group 621"/>
          <p:cNvGrpSpPr/>
          <p:nvPr/>
        </p:nvGrpSpPr>
        <p:grpSpPr>
          <a:xfrm>
            <a:off x="4090514" y="2667441"/>
            <a:ext cx="16202972" cy="12344401"/>
            <a:chOff x="0" y="0"/>
            <a:chExt cx="16202970" cy="12344400"/>
          </a:xfrm>
        </p:grpSpPr>
        <p:sp>
          <p:nvSpPr>
            <p:cNvPr id="620" name="Shape 620"/>
            <p:cNvSpPr/>
            <p:nvPr/>
          </p:nvSpPr>
          <p:spPr>
            <a:xfrm>
              <a:off x="215900" y="139700"/>
              <a:ext cx="15771171" cy="117856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sz="3000">
                  <a:solidFill>
                    <a:srgbClr val="FF2600"/>
                  </a:solidFill>
                  <a:latin typeface="Courier New"/>
                  <a:ea typeface="Courier New"/>
                  <a:cs typeface="Courier New"/>
                  <a:sym typeface="Courier New"/>
                </a:defRPr>
              </a:pPr>
              <a:r>
                <a:t>---</a:t>
              </a:r>
              <a:endParaRPr>
                <a:solidFill>
                  <a:srgbClr val="000000"/>
                </a:solidFill>
              </a:endParaRPr>
            </a:p>
            <a:p>
              <a:pPr algn="l" defTabSz="457200">
                <a:defRPr b="1" sz="3000">
                  <a:solidFill>
                    <a:srgbClr val="FFFFFF"/>
                  </a:solidFill>
                  <a:latin typeface="Courier New"/>
                  <a:ea typeface="Courier New"/>
                  <a:cs typeface="Courier New"/>
                  <a:sym typeface="Courier New"/>
                </a:defRPr>
              </a:pPr>
              <a:r>
                <a:t>driver:</a:t>
              </a:r>
              <a:endParaRPr b="0">
                <a:solidFill>
                  <a:srgbClr val="000000"/>
                </a:solidFill>
              </a:endParaRPr>
            </a:p>
            <a:p>
              <a:pPr algn="l" defTabSz="457200">
                <a:defRPr sz="3000">
                  <a:solidFill>
                    <a:srgbClr val="FFFFFF"/>
                  </a:solidFill>
                  <a:latin typeface="Courier New"/>
                  <a:ea typeface="Courier New"/>
                  <a:cs typeface="Courier New"/>
                  <a:sym typeface="Courier New"/>
                </a:defRPr>
              </a:pPr>
              <a:r>
                <a:rPr>
                  <a:solidFill>
                    <a:srgbClr val="000000"/>
                  </a:solidFill>
                </a:rPr>
                <a:t>  </a:t>
              </a:r>
              <a:r>
                <a:rPr b="1"/>
                <a:t>name:</a:t>
              </a:r>
              <a:r>
                <a:rPr>
                  <a:solidFill>
                    <a:srgbClr val="000000"/>
                  </a:solidFill>
                </a:rPr>
                <a:t> </a:t>
              </a:r>
              <a:r>
                <a:t>docker</a:t>
              </a:r>
              <a:endParaRPr>
                <a:solidFill>
                  <a:srgbClr val="000000"/>
                </a:solidFill>
              </a:endParaRPr>
            </a:p>
            <a:p>
              <a:pPr algn="l" defTabSz="457200">
                <a:defRPr b="1" sz="3000">
                  <a:solidFill>
                    <a:srgbClr val="FFFFFF"/>
                  </a:solidFill>
                  <a:latin typeface="Courier New"/>
                  <a:ea typeface="Courier New"/>
                  <a:cs typeface="Courier New"/>
                  <a:sym typeface="Courier New"/>
                </a:defRPr>
              </a:pPr>
              <a:r>
                <a:rPr b="0">
                  <a:solidFill>
                    <a:srgbClr val="000000"/>
                  </a:solidFill>
                </a:rPr>
                <a:t>  </a:t>
              </a:r>
              <a:r>
                <a:t>forward:</a:t>
              </a:r>
              <a:r>
                <a:rPr b="0">
                  <a:solidFill>
                    <a:srgbClr val="000000"/>
                  </a:solidFill>
                </a:rPr>
                <a:t> </a:t>
              </a:r>
              <a:r>
                <a:rPr b="0">
                  <a:solidFill>
                    <a:srgbClr val="B6FA00"/>
                  </a:solidFill>
                </a:rPr>
                <a:t>80</a:t>
              </a:r>
              <a:endParaRPr b="0">
                <a:solidFill>
                  <a:srgbClr val="000000"/>
                </a:solidFill>
              </a:endParaRPr>
            </a:p>
            <a:p>
              <a:pPr algn="l" defTabSz="457200">
                <a:defRPr b="1" sz="3000">
                  <a:solidFill>
                    <a:srgbClr val="FFFFFF"/>
                  </a:solidFill>
                  <a:latin typeface="Courier New"/>
                  <a:ea typeface="Courier New"/>
                  <a:cs typeface="Courier New"/>
                  <a:sym typeface="Courier New"/>
                </a:defRPr>
              </a:pPr>
              <a:r>
                <a:rPr b="0">
                  <a:solidFill>
                    <a:srgbClr val="000000"/>
                  </a:solidFill>
                </a:rPr>
                <a:t>  </a:t>
              </a:r>
              <a:r>
                <a:t>use_sudo:</a:t>
              </a:r>
              <a:r>
                <a:rPr b="0">
                  <a:solidFill>
                    <a:srgbClr val="000000"/>
                  </a:solidFill>
                </a:rPr>
                <a:t> </a:t>
              </a:r>
              <a:r>
                <a:rPr b="0">
                  <a:solidFill>
                    <a:srgbClr val="FF2600"/>
                  </a:solidFill>
                </a:rPr>
                <a:t>false</a:t>
              </a:r>
              <a:endParaRPr b="0">
                <a:solidFill>
                  <a:srgbClr val="000000"/>
                </a:solidFill>
              </a:endParaRPr>
            </a:p>
            <a:p>
              <a:pPr algn="l" defTabSz="457200">
                <a:defRPr sz="3000">
                  <a:latin typeface="Courier New"/>
                  <a:ea typeface="Courier New"/>
                  <a:cs typeface="Courier New"/>
                  <a:sym typeface="Courier New"/>
                </a:defRPr>
              </a:pPr>
              <a:r>
                <a:t> </a:t>
              </a:r>
            </a:p>
            <a:p>
              <a:pPr algn="l" defTabSz="457200">
                <a:defRPr b="1" sz="3000">
                  <a:solidFill>
                    <a:srgbClr val="FFFFFF"/>
                  </a:solidFill>
                  <a:latin typeface="Courier New"/>
                  <a:ea typeface="Courier New"/>
                  <a:cs typeface="Courier New"/>
                  <a:sym typeface="Courier New"/>
                </a:defRPr>
              </a:pPr>
              <a:r>
                <a:t>provisioner:</a:t>
              </a:r>
              <a:endParaRPr b="0">
                <a:solidFill>
                  <a:srgbClr val="000000"/>
                </a:solidFill>
              </a:endParaRPr>
            </a:p>
            <a:p>
              <a:pPr algn="l" defTabSz="457200">
                <a:defRPr sz="3000">
                  <a:solidFill>
                    <a:srgbClr val="FFFFFF"/>
                  </a:solidFill>
                  <a:latin typeface="Courier New"/>
                  <a:ea typeface="Courier New"/>
                  <a:cs typeface="Courier New"/>
                  <a:sym typeface="Courier New"/>
                </a:defRPr>
              </a:pPr>
              <a:r>
                <a:rPr>
                  <a:solidFill>
                    <a:srgbClr val="000000"/>
                  </a:solidFill>
                </a:rPr>
                <a:t>  </a:t>
              </a:r>
              <a:r>
                <a:rPr b="1"/>
                <a:t>name:</a:t>
              </a:r>
              <a:r>
                <a:rPr>
                  <a:solidFill>
                    <a:srgbClr val="000000"/>
                  </a:solidFill>
                </a:rPr>
                <a:t> </a:t>
              </a:r>
              <a:r>
                <a:t>shell</a:t>
              </a:r>
              <a:endParaRPr>
                <a:solidFill>
                  <a:srgbClr val="000000"/>
                </a:solidFill>
              </a:endParaRPr>
            </a:p>
            <a:p>
              <a:pPr algn="l" defTabSz="457200">
                <a:defRPr sz="3000">
                  <a:latin typeface="Courier New"/>
                  <a:ea typeface="Courier New"/>
                  <a:cs typeface="Courier New"/>
                  <a:sym typeface="Courier New"/>
                </a:defRPr>
              </a:pPr>
              <a:r>
                <a:t> </a:t>
              </a:r>
            </a:p>
            <a:p>
              <a:pPr algn="l" defTabSz="457200">
                <a:defRPr b="1" sz="3000">
                  <a:solidFill>
                    <a:srgbClr val="FFFFFF"/>
                  </a:solidFill>
                  <a:latin typeface="Courier New"/>
                  <a:ea typeface="Courier New"/>
                  <a:cs typeface="Courier New"/>
                  <a:sym typeface="Courier New"/>
                </a:defRPr>
              </a:pPr>
              <a:r>
                <a:t>verifier:</a:t>
              </a:r>
              <a:endParaRPr b="0">
                <a:solidFill>
                  <a:srgbClr val="000000"/>
                </a:solidFill>
              </a:endParaRPr>
            </a:p>
            <a:p>
              <a:pPr algn="l" defTabSz="457200">
                <a:defRPr sz="3000">
                  <a:solidFill>
                    <a:srgbClr val="FF2600"/>
                  </a:solidFill>
                  <a:latin typeface="Courier New"/>
                  <a:ea typeface="Courier New"/>
                  <a:cs typeface="Courier New"/>
                  <a:sym typeface="Courier New"/>
                </a:defRPr>
              </a:pPr>
              <a:r>
                <a:rPr>
                  <a:solidFill>
                    <a:srgbClr val="000000"/>
                  </a:solidFill>
                </a:rPr>
                <a:t>  </a:t>
              </a:r>
              <a:r>
                <a:rPr b="1">
                  <a:solidFill>
                    <a:srgbClr val="FFFFFF"/>
                  </a:solidFill>
                </a:rPr>
                <a:t>name:</a:t>
              </a:r>
              <a:r>
                <a:rPr>
                  <a:solidFill>
                    <a:srgbClr val="000000"/>
                  </a:solidFill>
                </a:rPr>
                <a:t> </a:t>
              </a:r>
              <a:r>
                <a:t>inspec</a:t>
              </a:r>
              <a:endParaRPr>
                <a:solidFill>
                  <a:srgbClr val="000000"/>
                </a:solidFill>
              </a:endParaRPr>
            </a:p>
            <a:p>
              <a:pPr algn="l" defTabSz="457200">
                <a:defRPr sz="3000">
                  <a:solidFill>
                    <a:srgbClr val="FFFFFF"/>
                  </a:solidFill>
                  <a:latin typeface="Courier New"/>
                  <a:ea typeface="Courier New"/>
                  <a:cs typeface="Courier New"/>
                  <a:sym typeface="Courier New"/>
                </a:defRPr>
              </a:pPr>
              <a:r>
                <a:rPr>
                  <a:solidFill>
                    <a:srgbClr val="000000"/>
                  </a:solidFill>
                </a:rPr>
                <a:t>  </a:t>
              </a:r>
              <a:r>
                <a:rPr b="1"/>
                <a:t>sudo:</a:t>
              </a:r>
              <a:r>
                <a:rPr>
                  <a:solidFill>
                    <a:srgbClr val="000000"/>
                  </a:solidFill>
                </a:rPr>
                <a:t> </a:t>
              </a:r>
              <a:r>
                <a:rPr>
                  <a:solidFill>
                    <a:srgbClr val="FF2600"/>
                  </a:solidFill>
                </a:rPr>
                <a:t>true</a:t>
              </a:r>
              <a:endParaRPr>
                <a:solidFill>
                  <a:srgbClr val="000000"/>
                </a:solidFill>
              </a:endParaRPr>
            </a:p>
            <a:p>
              <a:pPr algn="l" defTabSz="457200">
                <a:defRPr sz="3000">
                  <a:latin typeface="Courier New"/>
                  <a:ea typeface="Courier New"/>
                  <a:cs typeface="Courier New"/>
                  <a:sym typeface="Courier New"/>
                </a:defRPr>
              </a:pPr>
            </a:p>
            <a:p>
              <a:pPr algn="l" defTabSz="457200">
                <a:defRPr b="1" sz="3000">
                  <a:solidFill>
                    <a:srgbClr val="FFFFFF"/>
                  </a:solidFill>
                  <a:latin typeface="Courier New"/>
                  <a:ea typeface="Courier New"/>
                  <a:cs typeface="Courier New"/>
                  <a:sym typeface="Courier New"/>
                </a:defRPr>
              </a:pPr>
              <a:r>
                <a:t>platforms:</a:t>
              </a:r>
              <a:endParaRPr b="0">
                <a:solidFill>
                  <a:srgbClr val="000000"/>
                </a:solidFill>
              </a:endParaRPr>
            </a:p>
            <a:p>
              <a:pPr algn="l" defTabSz="457200">
                <a:defRPr sz="30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ubuntu-</a:t>
              </a:r>
              <a:r>
                <a:rPr>
                  <a:solidFill>
                    <a:srgbClr val="B6FA00"/>
                  </a:solidFill>
                </a:rPr>
                <a:t>16.04</a:t>
              </a:r>
              <a:endParaRPr>
                <a:solidFill>
                  <a:srgbClr val="000000"/>
                </a:solidFill>
              </a:endParaRPr>
            </a:p>
            <a:p>
              <a:pPr algn="l" defTabSz="457200">
                <a:defRPr b="1" sz="3000">
                  <a:solidFill>
                    <a:srgbClr val="FFFFFF"/>
                  </a:solidFill>
                  <a:latin typeface="Courier New"/>
                  <a:ea typeface="Courier New"/>
                  <a:cs typeface="Courier New"/>
                  <a:sym typeface="Courier New"/>
                </a:defRPr>
              </a:pPr>
              <a:r>
                <a:rPr b="0">
                  <a:solidFill>
                    <a:srgbClr val="000000"/>
                  </a:solidFill>
                </a:rPr>
                <a:t>    </a:t>
              </a:r>
              <a:r>
                <a:t>driver_config:</a:t>
              </a:r>
              <a:endParaRPr b="0">
                <a:solidFill>
                  <a:srgbClr val="000000"/>
                </a:solidFill>
              </a:endParaRPr>
            </a:p>
            <a:p>
              <a:pPr algn="l" defTabSz="457200">
                <a:defRPr b="1" sz="3000">
                  <a:solidFill>
                    <a:srgbClr val="FFFFFF"/>
                  </a:solidFill>
                  <a:latin typeface="Courier New"/>
                  <a:ea typeface="Courier New"/>
                  <a:cs typeface="Courier New"/>
                  <a:sym typeface="Courier New"/>
                </a:defRPr>
              </a:pPr>
              <a:r>
                <a:rPr b="0">
                  <a:solidFill>
                    <a:srgbClr val="000000"/>
                  </a:solidFill>
                </a:rPr>
                <a:t>      </a:t>
              </a:r>
              <a:r>
                <a:t>image: ubuntu:</a:t>
              </a:r>
              <a:r>
                <a:rPr b="0">
                  <a:solidFill>
                    <a:srgbClr val="B6FA00"/>
                  </a:solidFill>
                </a:rPr>
                <a:t>16.04</a:t>
              </a:r>
              <a:endParaRPr b="0">
                <a:solidFill>
                  <a:srgbClr val="000000"/>
                </a:solidFill>
              </a:endParaRPr>
            </a:p>
            <a:p>
              <a:pPr algn="l" defTabSz="457200">
                <a:defRPr b="1" sz="3000">
                  <a:solidFill>
                    <a:srgbClr val="FFFFFF"/>
                  </a:solidFill>
                  <a:latin typeface="Courier New"/>
                  <a:ea typeface="Courier New"/>
                  <a:cs typeface="Courier New"/>
                  <a:sym typeface="Courier New"/>
                </a:defRPr>
              </a:pPr>
              <a:r>
                <a:rPr b="0">
                  <a:solidFill>
                    <a:srgbClr val="000000"/>
                  </a:solidFill>
                </a:rPr>
                <a:t>      </a:t>
              </a:r>
              <a:r>
                <a:t>platform:</a:t>
              </a:r>
              <a:r>
                <a:rPr b="0">
                  <a:solidFill>
                    <a:srgbClr val="000000"/>
                  </a:solidFill>
                </a:rPr>
                <a:t> </a:t>
              </a:r>
              <a:r>
                <a:rPr b="0">
                  <a:solidFill>
                    <a:srgbClr val="FF2600"/>
                  </a:solidFill>
                </a:rPr>
                <a:t>ubuntu</a:t>
              </a:r>
              <a:endParaRPr b="0">
                <a:solidFill>
                  <a:srgbClr val="000000"/>
                </a:solidFill>
              </a:endParaRPr>
            </a:p>
            <a:p>
              <a:pPr algn="l" defTabSz="457200">
                <a:defRPr sz="3000">
                  <a:latin typeface="Courier New"/>
                  <a:ea typeface="Courier New"/>
                  <a:cs typeface="Courier New"/>
                  <a:sym typeface="Courier New"/>
                </a:defRPr>
              </a:pPr>
              <a:r>
                <a:t> </a:t>
              </a:r>
            </a:p>
            <a:p>
              <a:pPr algn="l" defTabSz="457200">
                <a:defRPr b="1" sz="3000">
                  <a:solidFill>
                    <a:srgbClr val="FFFFFF"/>
                  </a:solidFill>
                  <a:latin typeface="Courier New"/>
                  <a:ea typeface="Courier New"/>
                  <a:cs typeface="Courier New"/>
                  <a:sym typeface="Courier New"/>
                </a:defRPr>
              </a:pPr>
              <a:r>
                <a:t>suites:</a:t>
              </a:r>
              <a:endParaRPr b="0">
                <a:solidFill>
                  <a:srgbClr val="000000"/>
                </a:solidFill>
              </a:endParaRPr>
            </a:p>
            <a:p>
              <a:pPr algn="l" defTabSz="457200">
                <a:defRPr sz="30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name:</a:t>
              </a:r>
              <a:r>
                <a:rPr>
                  <a:solidFill>
                    <a:srgbClr val="000000"/>
                  </a:solidFill>
                </a:rPr>
                <a:t> </a:t>
              </a:r>
              <a:r>
                <a:t>default</a:t>
              </a:r>
              <a:endParaRPr>
                <a:solidFill>
                  <a:srgbClr val="000000"/>
                </a:solidFill>
              </a:endParaRPr>
            </a:p>
            <a:p>
              <a:pPr algn="l" defTabSz="457200">
                <a:defRPr b="1" sz="3000">
                  <a:solidFill>
                    <a:srgbClr val="FFFFFF"/>
                  </a:solidFill>
                  <a:latin typeface="Courier New"/>
                  <a:ea typeface="Courier New"/>
                  <a:cs typeface="Courier New"/>
                  <a:sym typeface="Courier New"/>
                </a:defRPr>
              </a:pPr>
              <a:r>
                <a:rPr b="0">
                  <a:solidFill>
                    <a:srgbClr val="000000"/>
                  </a:solidFill>
                </a:rPr>
                <a:t>    </a:t>
              </a:r>
              <a:r>
                <a:t>verifier:</a:t>
              </a:r>
              <a:endParaRPr b="0">
                <a:solidFill>
                  <a:srgbClr val="000000"/>
                </a:solidFill>
              </a:endParaRPr>
            </a:p>
            <a:p>
              <a:pPr algn="l" defTabSz="457200">
                <a:defRPr b="1" sz="3000">
                  <a:solidFill>
                    <a:srgbClr val="FFFFFF"/>
                  </a:solidFill>
                  <a:latin typeface="Courier New"/>
                  <a:ea typeface="Courier New"/>
                  <a:cs typeface="Courier New"/>
                  <a:sym typeface="Courier New"/>
                </a:defRPr>
              </a:pPr>
              <a:r>
                <a:rPr b="0">
                  <a:solidFill>
                    <a:srgbClr val="000000"/>
                  </a:solidFill>
                </a:rPr>
                <a:t>      </a:t>
              </a:r>
              <a:r>
                <a:t>inspec_tests:</a:t>
              </a:r>
              <a:endParaRPr b="0">
                <a:solidFill>
                  <a:srgbClr val="000000"/>
                </a:solidFill>
              </a:endParaRPr>
            </a:p>
            <a:p>
              <a:pPr algn="l" defTabSz="457200">
                <a:defRPr sz="3000">
                  <a:solidFill>
                    <a:srgbClr val="FF2600"/>
                  </a:solidFill>
                  <a:latin typeface="Courier New"/>
                  <a:ea typeface="Courier New"/>
                  <a:cs typeface="Courier New"/>
                  <a:sym typeface="Courier New"/>
                </a:defRPr>
              </a:pPr>
              <a:r>
                <a:t>        -</a:t>
              </a:r>
              <a:r>
                <a:rPr>
                  <a:solidFill>
                    <a:srgbClr val="000000"/>
                  </a:solidFill>
                </a:rPr>
                <a:t> </a:t>
              </a:r>
              <a:r>
                <a:rPr b="1">
                  <a:solidFill>
                    <a:srgbClr val="FFFFFF"/>
                  </a:solidFill>
                </a:rPr>
                <a:t>supermarket:</a:t>
              </a:r>
              <a:r>
                <a:t>//dev-sec/cis-</a:t>
              </a:r>
              <a:r>
                <a:rPr>
                  <a:solidFill>
                    <a:srgbClr val="FFFFFF"/>
                  </a:solidFill>
                </a:rPr>
                <a:t>docker</a:t>
              </a:r>
              <a:r>
                <a:t>-benchmark</a:t>
              </a:r>
              <a:endParaRPr>
                <a:solidFill>
                  <a:srgbClr val="000000"/>
                </a:solidFill>
              </a:endParaRPr>
            </a:p>
            <a:p>
              <a:pPr algn="l" defTabSz="457200">
                <a:defRPr b="1" sz="3000">
                  <a:solidFill>
                    <a:srgbClr val="FFFFFF"/>
                  </a:solidFill>
                  <a:latin typeface="Courier New"/>
                  <a:ea typeface="Courier New"/>
                  <a:cs typeface="Courier New"/>
                  <a:sym typeface="Courier New"/>
                </a:defRPr>
              </a:pPr>
              <a:r>
                <a:rPr b="0">
                  <a:solidFill>
                    <a:srgbClr val="000000"/>
                  </a:solidFill>
                </a:rPr>
                <a:t>    </a:t>
              </a:r>
              <a:r>
                <a:t>attributes:</a:t>
              </a:r>
              <a:endParaRPr b="0">
                <a:solidFill>
                  <a:srgbClr val="000000"/>
                </a:solidFill>
              </a:endParaRPr>
            </a:p>
            <a:p>
              <a:pPr algn="l" defTabSz="457200">
                <a:defRPr b="1" sz="3000">
                  <a:solidFill>
                    <a:srgbClr val="FFFFFF"/>
                  </a:solidFill>
                  <a:latin typeface="Courier New"/>
                  <a:ea typeface="Courier New"/>
                  <a:cs typeface="Courier New"/>
                  <a:sym typeface="Courier New"/>
                </a:defRPr>
              </a:pPr>
              <a:endParaRPr>
                <a:solidFill>
                  <a:schemeClr val="accent5"/>
                </a:solidFill>
              </a:endParaRPr>
            </a:p>
          </p:txBody>
        </p:sp>
        <p:pic>
          <p:nvPicPr>
            <p:cNvPr id="619" name=""/>
            <p:cNvPicPr>
              <a:picLocks noChangeAspect="0"/>
            </p:cNvPicPr>
            <p:nvPr/>
          </p:nvPicPr>
          <p:blipFill>
            <a:blip r:embed="rId3">
              <a:extLst/>
            </a:blip>
            <a:stretch>
              <a:fillRect/>
            </a:stretch>
          </p:blipFill>
          <p:spPr>
            <a:xfrm>
              <a:off x="-1" y="-1"/>
              <a:ext cx="16202972" cy="12344401"/>
            </a:xfrm>
            <a:prstGeom prst="rect">
              <a:avLst/>
            </a:prstGeom>
            <a:effectLst/>
          </p:spPr>
        </p:pic>
      </p:grpSp>
      <p:pic>
        <p:nvPicPr>
          <p:cNvPr id="622" name=""/>
          <p:cNvPicPr>
            <a:picLocks noChangeAspect="0"/>
          </p:cNvPicPr>
          <p:nvPr/>
        </p:nvPicPr>
        <p:blipFill>
          <a:blip r:embed="rId4">
            <a:extLst/>
          </a:blip>
          <a:stretch>
            <a:fillRect/>
          </a:stretch>
        </p:blipFill>
        <p:spPr>
          <a:xfrm>
            <a:off x="3265735" y="5208835"/>
            <a:ext cx="4854337" cy="1300246"/>
          </a:xfrm>
          <a:prstGeom prst="rect">
            <a:avLst/>
          </a:prstGeom>
          <a:effectLst>
            <a:outerShdw sx="100000" sy="100000" kx="0" ky="0" algn="b" rotWithShape="0" blurRad="38100" dist="25400" dir="5400000">
              <a:srgbClr val="000000">
                <a:alpha val="50000"/>
              </a:srgbClr>
            </a:outerShdw>
          </a:effectLst>
        </p:spPr>
      </p:pic>
      <p:pic>
        <p:nvPicPr>
          <p:cNvPr id="623" name=""/>
          <p:cNvPicPr>
            <a:picLocks noChangeAspect="0"/>
          </p:cNvPicPr>
          <p:nvPr/>
        </p:nvPicPr>
        <p:blipFill>
          <a:blip r:embed="rId5">
            <a:extLst/>
          </a:blip>
          <a:stretch>
            <a:fillRect/>
          </a:stretch>
        </p:blipFill>
        <p:spPr>
          <a:xfrm>
            <a:off x="5427671" y="9695900"/>
            <a:ext cx="5145042" cy="613125"/>
          </a:xfrm>
          <a:prstGeom prst="rect">
            <a:avLst/>
          </a:prstGeom>
          <a:effectLst>
            <a:outerShdw sx="100000" sy="100000" kx="0" ky="0" algn="b" rotWithShape="0" blurRad="38100" dist="25400" dir="5400000">
              <a:srgbClr val="000000">
                <a:alpha val="50000"/>
              </a:srgbClr>
            </a:outerShdw>
          </a:effectLst>
        </p:spPr>
      </p:pic>
      <p:pic>
        <p:nvPicPr>
          <p:cNvPr id="624" name=""/>
          <p:cNvPicPr>
            <a:picLocks noChangeAspect="0"/>
          </p:cNvPicPr>
          <p:nvPr/>
        </p:nvPicPr>
        <p:blipFill>
          <a:blip r:embed="rId6">
            <a:extLst/>
          </a:blip>
          <a:stretch>
            <a:fillRect/>
          </a:stretch>
        </p:blipFill>
        <p:spPr>
          <a:xfrm>
            <a:off x="5321960" y="12286332"/>
            <a:ext cx="11619840" cy="1088824"/>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 name="Shape 628"/>
          <p:cNvSpPr/>
          <p:nvPr>
            <p:ph type="title"/>
          </p:nvPr>
        </p:nvSpPr>
        <p:spPr>
          <a:prstGeom prst="rect">
            <a:avLst/>
          </a:prstGeom>
        </p:spPr>
        <p:txBody>
          <a:bodyPr/>
          <a:lstStyle/>
          <a:p>
            <a:pPr/>
          </a:p>
        </p:txBody>
      </p:sp>
      <p:grpSp>
        <p:nvGrpSpPr>
          <p:cNvPr id="631" name="Group 631"/>
          <p:cNvGrpSpPr/>
          <p:nvPr/>
        </p:nvGrpSpPr>
        <p:grpSpPr>
          <a:xfrm>
            <a:off x="512495" y="4686300"/>
            <a:ext cx="23359010" cy="6324600"/>
            <a:chOff x="0" y="0"/>
            <a:chExt cx="23359008" cy="6324600"/>
          </a:xfrm>
        </p:grpSpPr>
        <p:sp>
          <p:nvSpPr>
            <p:cNvPr id="630" name="Shape 630"/>
            <p:cNvSpPr/>
            <p:nvPr/>
          </p:nvSpPr>
          <p:spPr>
            <a:xfrm>
              <a:off x="215900" y="139700"/>
              <a:ext cx="22927209" cy="57658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642937">
                <a:defRPr b="1" sz="6500">
                  <a:solidFill>
                    <a:srgbClr val="FFFFFF"/>
                  </a:solidFill>
                  <a:latin typeface="Courier New"/>
                  <a:ea typeface="Courier New"/>
                  <a:cs typeface="Courier New"/>
                  <a:sym typeface="Courier New"/>
                </a:defRPr>
              </a:pPr>
              <a:r>
                <a:t># need version of inspec above 1.21.0</a:t>
              </a:r>
            </a:p>
            <a:p>
              <a:pPr algn="l" defTabSz="642937">
                <a:defRPr b="1" sz="6500">
                  <a:solidFill>
                    <a:srgbClr val="FFFFFF"/>
                  </a:solidFill>
                  <a:latin typeface="Courier New"/>
                  <a:ea typeface="Courier New"/>
                  <a:cs typeface="Courier New"/>
                  <a:sym typeface="Courier New"/>
                </a:defRPr>
              </a:pPr>
              <a:r>
                <a:t>chef gem uninstall inspec</a:t>
              </a:r>
            </a:p>
            <a:p>
              <a:pPr algn="l" defTabSz="642937">
                <a:defRPr b="1" sz="6500">
                  <a:solidFill>
                    <a:srgbClr val="FFFFFF"/>
                  </a:solidFill>
                  <a:latin typeface="Courier New"/>
                  <a:ea typeface="Courier New"/>
                  <a:cs typeface="Courier New"/>
                  <a:sym typeface="Courier New"/>
                </a:defRPr>
              </a:pPr>
              <a:r>
                <a:t>chef gem install inspec</a:t>
              </a:r>
            </a:p>
            <a:p>
              <a:pPr algn="l" defTabSz="642937">
                <a:defRPr b="1" sz="6500">
                  <a:solidFill>
                    <a:srgbClr val="FFFFFF"/>
                  </a:solidFill>
                  <a:latin typeface="Courier New"/>
                  <a:ea typeface="Courier New"/>
                  <a:cs typeface="Courier New"/>
                  <a:sym typeface="Courier New"/>
                </a:defRPr>
              </a:pPr>
              <a:r>
                <a:t>export KITCHEN_YAML=.kitchen.docker.audit.yml</a:t>
              </a:r>
            </a:p>
            <a:p>
              <a:pPr algn="l" defTabSz="642937">
                <a:defRPr b="1" sz="6500">
                  <a:solidFill>
                    <a:srgbClr val="FFFFFF"/>
                  </a:solidFill>
                  <a:latin typeface="Courier New"/>
                  <a:ea typeface="Courier New"/>
                  <a:cs typeface="Courier New"/>
                  <a:sym typeface="Courier New"/>
                </a:defRPr>
              </a:pPr>
              <a:r>
                <a:t>chef exec kitchen converge</a:t>
              </a:r>
            </a:p>
          </p:txBody>
        </p:sp>
        <p:pic>
          <p:nvPicPr>
            <p:cNvPr id="629" name=""/>
            <p:cNvPicPr>
              <a:picLocks noChangeAspect="0"/>
            </p:cNvPicPr>
            <p:nvPr/>
          </p:nvPicPr>
          <p:blipFill>
            <a:blip r:embed="rId3">
              <a:extLst/>
            </a:blip>
            <a:stretch>
              <a:fillRect/>
            </a:stretch>
          </p:blipFill>
          <p:spPr>
            <a:xfrm>
              <a:off x="-1" y="-1"/>
              <a:ext cx="23359009" cy="6324601"/>
            </a:xfrm>
            <a:prstGeom prst="rect">
              <a:avLst/>
            </a:prstGeom>
            <a:effectLst/>
          </p:spPr>
        </p:pic>
      </p:gr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title"/>
          </p:nvPr>
        </p:nvSpPr>
        <p:spPr>
          <a:prstGeom prst="rect">
            <a:avLst/>
          </a:prstGeom>
        </p:spPr>
        <p:txBody>
          <a:bodyPr/>
          <a:lstStyle/>
          <a:p>
            <a:pPr/>
            <a:r>
              <a:t>Continuous Integration - travis-ci</a:t>
            </a:r>
          </a:p>
        </p:txBody>
      </p:sp>
      <p:pic>
        <p:nvPicPr>
          <p:cNvPr id="636" name="Screen Shot 2017-04-23 at 10.15.34 PM.png"/>
          <p:cNvPicPr>
            <a:picLocks noChangeAspect="1"/>
          </p:cNvPicPr>
          <p:nvPr/>
        </p:nvPicPr>
        <p:blipFill>
          <a:blip r:embed="rId3">
            <a:extLst/>
          </a:blip>
          <a:stretch>
            <a:fillRect/>
          </a:stretch>
        </p:blipFill>
        <p:spPr>
          <a:xfrm>
            <a:off x="5895326" y="5592028"/>
            <a:ext cx="12593348" cy="8538289"/>
          </a:xfrm>
          <a:prstGeom prst="rect">
            <a:avLst/>
          </a:prstGeom>
          <a:ln w="12700">
            <a:miter lim="400000"/>
          </a:ln>
        </p:spPr>
      </p:pic>
      <p:sp>
        <p:nvSpPr>
          <p:cNvPr id="637" name="Shape 637"/>
          <p:cNvSpPr/>
          <p:nvPr/>
        </p:nvSpPr>
        <p:spPr>
          <a:xfrm>
            <a:off x="4606289" y="3983464"/>
            <a:ext cx="15171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4" invalidUrl="" action="" tgtFrame="" tooltip="" history="1" highlightClick="0" endSnd="0"/>
              </a:rPr>
              <a:t>https://travis-ci.org/aaronblythe/hello_webpage_chef</a:t>
            </a:r>
            <a:r>
              <a:t> </a:t>
            </a:r>
          </a:p>
        </p:txBody>
      </p:sp>
      <p:pic>
        <p:nvPicPr>
          <p:cNvPr id="638" name=""/>
          <p:cNvPicPr>
            <a:picLocks noChangeAspect="0"/>
          </p:cNvPicPr>
          <p:nvPr/>
        </p:nvPicPr>
        <p:blipFill>
          <a:blip r:embed="rId5">
            <a:extLst/>
          </a:blip>
          <a:stretch>
            <a:fillRect/>
          </a:stretch>
        </p:blipFill>
        <p:spPr>
          <a:xfrm>
            <a:off x="15214600" y="10934700"/>
            <a:ext cx="3606800" cy="2641600"/>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 name="Shape 642"/>
          <p:cNvSpPr/>
          <p:nvPr>
            <p:ph type="title"/>
          </p:nvPr>
        </p:nvSpPr>
        <p:spPr>
          <a:xfrm>
            <a:off x="1689100" y="-131038"/>
            <a:ext cx="21005800" cy="2286001"/>
          </a:xfrm>
          <a:prstGeom prst="rect">
            <a:avLst/>
          </a:prstGeom>
        </p:spPr>
        <p:txBody>
          <a:bodyPr/>
          <a:lstStyle/>
          <a:p>
            <a:pPr/>
            <a:r>
              <a:t>.travis.yml</a:t>
            </a:r>
          </a:p>
        </p:txBody>
      </p:sp>
      <p:grpSp>
        <p:nvGrpSpPr>
          <p:cNvPr id="645" name="Group 645"/>
          <p:cNvGrpSpPr/>
          <p:nvPr/>
        </p:nvGrpSpPr>
        <p:grpSpPr>
          <a:xfrm>
            <a:off x="1002409" y="1939135"/>
            <a:ext cx="22379182" cy="10807701"/>
            <a:chOff x="0" y="0"/>
            <a:chExt cx="22379181" cy="10807700"/>
          </a:xfrm>
        </p:grpSpPr>
        <p:sp>
          <p:nvSpPr>
            <p:cNvPr id="644" name="Shape 644"/>
            <p:cNvSpPr/>
            <p:nvPr/>
          </p:nvSpPr>
          <p:spPr>
            <a:xfrm>
              <a:off x="215900" y="139700"/>
              <a:ext cx="21947382" cy="10248900"/>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sz="2800">
                  <a:solidFill>
                    <a:srgbClr val="FF2600"/>
                  </a:solidFill>
                  <a:latin typeface="Courier New"/>
                  <a:ea typeface="Courier New"/>
                  <a:cs typeface="Courier New"/>
                  <a:sym typeface="Courier New"/>
                </a:defRPr>
              </a:pPr>
              <a:endParaRPr>
                <a:solidFill>
                  <a:srgbClr val="000000"/>
                </a:solidFill>
              </a:endParaRPr>
            </a:p>
            <a:p>
              <a:pPr algn="l" defTabSz="457200">
                <a:defRPr sz="2800">
                  <a:latin typeface="Courier New"/>
                  <a:ea typeface="Courier New"/>
                  <a:cs typeface="Courier New"/>
                  <a:sym typeface="Courier New"/>
                </a:defRPr>
              </a:pPr>
            </a:p>
            <a:p>
              <a:pPr algn="l" defTabSz="457200">
                <a:defRPr b="1" sz="2800">
                  <a:solidFill>
                    <a:srgbClr val="FFFFFF"/>
                  </a:solidFill>
                  <a:latin typeface="Courier New"/>
                  <a:ea typeface="Courier New"/>
                  <a:cs typeface="Courier New"/>
                  <a:sym typeface="Courier New"/>
                </a:defRPr>
              </a:pPr>
              <a:r>
                <a:t>services:</a:t>
              </a:r>
              <a:r>
                <a:rPr b="0">
                  <a:solidFill>
                    <a:srgbClr val="000000"/>
                  </a:solidFill>
                </a:rPr>
                <a:t> </a:t>
              </a:r>
              <a:r>
                <a:rPr b="0"/>
                <a:t>docker</a:t>
              </a:r>
              <a:endParaRPr b="0">
                <a:solidFill>
                  <a:srgbClr val="000000"/>
                </a:solidFill>
              </a:endParaRPr>
            </a:p>
            <a:p>
              <a:pPr algn="l" defTabSz="457200">
                <a:defRPr sz="2800">
                  <a:latin typeface="Courier New"/>
                  <a:ea typeface="Courier New"/>
                  <a:cs typeface="Courier New"/>
                  <a:sym typeface="Courier New"/>
                </a:defRPr>
              </a:pPr>
            </a:p>
            <a:p>
              <a:pPr algn="l" defTabSz="457200">
                <a:defRPr b="1" sz="2800">
                  <a:solidFill>
                    <a:srgbClr val="FFFFFF"/>
                  </a:solidFill>
                  <a:latin typeface="Courier New"/>
                  <a:ea typeface="Courier New"/>
                  <a:cs typeface="Courier New"/>
                  <a:sym typeface="Courier New"/>
                </a:defRPr>
              </a:pPr>
              <a:r>
                <a:t>env:</a:t>
              </a:r>
              <a:endParaRPr b="0">
                <a:solidFill>
                  <a:srgbClr val="000000"/>
                </a:solidFill>
              </a:endParaRPr>
            </a:p>
            <a:p>
              <a:pPr algn="l" defTabSz="457200">
                <a:defRPr b="1" sz="2800">
                  <a:solidFill>
                    <a:srgbClr val="FFFFFF"/>
                  </a:solidFill>
                  <a:latin typeface="Courier New"/>
                  <a:ea typeface="Courier New"/>
                  <a:cs typeface="Courier New"/>
                  <a:sym typeface="Courier New"/>
                </a:defRPr>
              </a:pPr>
              <a:r>
                <a:rPr b="0">
                  <a:solidFill>
                    <a:srgbClr val="000000"/>
                  </a:solidFill>
                </a:rPr>
                <a:t>  </a:t>
              </a:r>
              <a:r>
                <a:t>matrix:</a:t>
              </a:r>
              <a:endParaRPr b="0">
                <a:solidFill>
                  <a:srgbClr val="000000"/>
                </a:solidFill>
              </a:endParaRPr>
            </a:p>
            <a:p>
              <a:pPr algn="l" defTabSz="457200">
                <a:defRPr sz="2800">
                  <a:solidFill>
                    <a:srgbClr val="FF2600"/>
                  </a:solidFill>
                  <a:latin typeface="Courier New"/>
                  <a:ea typeface="Courier New"/>
                  <a:cs typeface="Courier New"/>
                  <a:sym typeface="Courier New"/>
                </a:defRPr>
              </a:pPr>
              <a:r>
                <a:t>  - INSTANCE</a:t>
              </a:r>
              <a:r>
                <a:rPr>
                  <a:solidFill>
                    <a:srgbClr val="F6E863"/>
                  </a:solidFill>
                </a:rPr>
                <a:t>=</a:t>
              </a:r>
              <a:r>
                <a:t>default-centos-</a:t>
              </a:r>
              <a:r>
                <a:rPr>
                  <a:solidFill>
                    <a:srgbClr val="B6FA00"/>
                  </a:solidFill>
                </a:rPr>
                <a:t>7</a:t>
              </a:r>
              <a:endParaRPr>
                <a:solidFill>
                  <a:srgbClr val="000000"/>
                </a:solidFill>
              </a:endParaRPr>
            </a:p>
            <a:p>
              <a:pPr algn="l" defTabSz="457200">
                <a:defRPr sz="2800">
                  <a:solidFill>
                    <a:srgbClr val="FF2600"/>
                  </a:solidFill>
                  <a:latin typeface="Courier New"/>
                  <a:ea typeface="Courier New"/>
                  <a:cs typeface="Courier New"/>
                  <a:sym typeface="Courier New"/>
                </a:defRPr>
              </a:pPr>
              <a:r>
                <a:t>  - INSTANCE</a:t>
              </a:r>
              <a:r>
                <a:rPr>
                  <a:solidFill>
                    <a:srgbClr val="F6E863"/>
                  </a:solidFill>
                </a:rPr>
                <a:t>=</a:t>
              </a:r>
              <a:r>
                <a:t>default-ubuntu-</a:t>
              </a:r>
              <a:r>
                <a:rPr>
                  <a:solidFill>
                    <a:srgbClr val="B6FA00"/>
                  </a:solidFill>
                </a:rPr>
                <a:t>1604</a:t>
              </a:r>
              <a:endParaRPr>
                <a:solidFill>
                  <a:srgbClr val="000000"/>
                </a:solidFill>
              </a:endParaRPr>
            </a:p>
            <a:p>
              <a:pPr algn="l" defTabSz="457200">
                <a:defRPr sz="2800">
                  <a:latin typeface="Courier New"/>
                  <a:ea typeface="Courier New"/>
                  <a:cs typeface="Courier New"/>
                  <a:sym typeface="Courier New"/>
                </a:defRPr>
              </a:pPr>
            </a:p>
            <a:p>
              <a:pPr algn="l" defTabSz="457200">
                <a:defRPr b="1" sz="2800">
                  <a:solidFill>
                    <a:srgbClr val="FFFFFF"/>
                  </a:solidFill>
                  <a:latin typeface="Courier New"/>
                  <a:ea typeface="Courier New"/>
                  <a:cs typeface="Courier New"/>
                  <a:sym typeface="Courier New"/>
                </a:defRPr>
              </a:pPr>
              <a:r>
                <a:t>before_script:</a:t>
              </a:r>
              <a:endParaRPr b="0">
                <a:solidFill>
                  <a:srgbClr val="000000"/>
                </a:solidFill>
              </a:endParaRPr>
            </a:p>
            <a:p>
              <a:pPr algn="l" defTabSz="457200">
                <a:defRPr sz="2800">
                  <a:solidFill>
                    <a:srgbClr val="CA3BFF"/>
                  </a:solidFill>
                  <a:latin typeface="Courier New"/>
                  <a:ea typeface="Courier New"/>
                  <a:cs typeface="Courier New"/>
                  <a:sym typeface="Courier New"/>
                </a:defRPr>
              </a:pPr>
              <a:r>
                <a:rPr>
                  <a:solidFill>
                    <a:srgbClr val="FF2600"/>
                  </a:solidFill>
                </a:rPr>
                <a:t>  -</a:t>
              </a:r>
              <a:r>
                <a:rPr>
                  <a:solidFill>
                    <a:srgbClr val="000000"/>
                  </a:solidFill>
                </a:rPr>
                <a:t> </a:t>
              </a:r>
              <a:r>
                <a:rPr b="1">
                  <a:solidFill>
                    <a:srgbClr val="F87426"/>
                  </a:solidFill>
                </a:rPr>
                <a:t>sudo</a:t>
              </a:r>
              <a:r>
                <a:rPr>
                  <a:solidFill>
                    <a:srgbClr val="000000"/>
                  </a:solidFill>
                </a:rPr>
                <a:t> </a:t>
              </a:r>
              <a:r>
                <a:rPr>
                  <a:solidFill>
                    <a:srgbClr val="FF2600"/>
                  </a:solidFill>
                </a:rPr>
                <a:t>iptables -L</a:t>
              </a:r>
              <a:r>
                <a:rPr>
                  <a:solidFill>
                    <a:srgbClr val="000000"/>
                  </a:solidFill>
                </a:rPr>
                <a:t> </a:t>
              </a:r>
              <a:r>
                <a:rPr>
                  <a:solidFill>
                    <a:srgbClr val="FFFFFF"/>
                  </a:solidFill>
                </a:rPr>
                <a:t>DOCKER</a:t>
              </a:r>
              <a:r>
                <a:rPr>
                  <a:solidFill>
                    <a:srgbClr val="000000"/>
                  </a:solidFill>
                </a:rPr>
                <a:t> </a:t>
              </a:r>
              <a:r>
                <a:rPr>
                  <a:solidFill>
                    <a:srgbClr val="F6E863"/>
                  </a:solidFill>
                </a:rPr>
                <a:t>|| (</a:t>
              </a:r>
              <a:r>
                <a:rPr>
                  <a:solidFill>
                    <a:srgbClr val="000000"/>
                  </a:solidFill>
                </a:rPr>
                <a:t> </a:t>
              </a:r>
              <a:r>
                <a:rPr>
                  <a:solidFill>
                    <a:srgbClr val="FF2600"/>
                  </a:solidFill>
                </a:rPr>
                <a:t>echo</a:t>
              </a:r>
              <a:r>
                <a:rPr>
                  <a:solidFill>
                    <a:srgbClr val="000000"/>
                  </a:solidFill>
                </a:rPr>
                <a:t> </a:t>
              </a:r>
              <a:r>
                <a:t>"DOCKER iptables chain missing"</a:t>
              </a:r>
              <a:r>
                <a:rPr>
                  <a:solidFill>
                    <a:srgbClr val="FF2600"/>
                  </a:solidFill>
                </a:rPr>
                <a:t> ;</a:t>
              </a:r>
              <a:r>
                <a:rPr>
                  <a:solidFill>
                    <a:srgbClr val="000000"/>
                  </a:solidFill>
                </a:rPr>
                <a:t> </a:t>
              </a:r>
              <a:r>
                <a:rPr b="1">
                  <a:solidFill>
                    <a:srgbClr val="F87426"/>
                  </a:solidFill>
                </a:rPr>
                <a:t>sudo</a:t>
              </a:r>
              <a:r>
                <a:rPr>
                  <a:solidFill>
                    <a:srgbClr val="000000"/>
                  </a:solidFill>
                </a:rPr>
                <a:t> </a:t>
              </a:r>
              <a:r>
                <a:rPr>
                  <a:solidFill>
                    <a:srgbClr val="FF2600"/>
                  </a:solidFill>
                </a:rPr>
                <a:t>iptables -N</a:t>
              </a:r>
              <a:r>
                <a:rPr>
                  <a:solidFill>
                    <a:srgbClr val="000000"/>
                  </a:solidFill>
                </a:rPr>
                <a:t> </a:t>
              </a:r>
              <a:r>
                <a:rPr>
                  <a:solidFill>
                    <a:srgbClr val="FFFFFF"/>
                  </a:solidFill>
                </a:rPr>
                <a:t>DOCKER</a:t>
              </a:r>
              <a:r>
                <a:rPr>
                  <a:solidFill>
                    <a:srgbClr val="000000"/>
                  </a:solidFill>
                </a:rPr>
                <a:t> </a:t>
              </a:r>
              <a:r>
                <a:rPr>
                  <a:solidFill>
                    <a:srgbClr val="F6E863"/>
                  </a:solidFill>
                </a:rPr>
                <a:t>)</a:t>
              </a:r>
              <a:endParaRPr>
                <a:solidFill>
                  <a:srgbClr val="000000"/>
                </a:solidFill>
              </a:endParaRPr>
            </a:p>
            <a:p>
              <a:pPr algn="l" defTabSz="457200">
                <a:defRPr sz="2800">
                  <a:solidFill>
                    <a:srgbClr val="CA3BFF"/>
                  </a:solidFill>
                  <a:latin typeface="Courier New"/>
                  <a:ea typeface="Courier New"/>
                  <a:cs typeface="Courier New"/>
                  <a:sym typeface="Courier New"/>
                </a:defRPr>
              </a:pPr>
              <a:r>
                <a:rPr>
                  <a:solidFill>
                    <a:srgbClr val="FF2600"/>
                  </a:solidFill>
                </a:rPr>
                <a:t>  - eval</a:t>
              </a:r>
              <a:r>
                <a:rPr>
                  <a:solidFill>
                    <a:srgbClr val="000000"/>
                  </a:solidFill>
                </a:rPr>
                <a:t> </a:t>
              </a:r>
              <a:r>
                <a:t>"$(/opt/chefdk/bin/chef shell-init bash)"</a:t>
              </a:r>
              <a:endParaRPr>
                <a:solidFill>
                  <a:srgbClr val="000000"/>
                </a:solidFill>
              </a:endParaRPr>
            </a:p>
            <a:p>
              <a:pPr algn="l" defTabSz="457200">
                <a:defRPr sz="2800">
                  <a:latin typeface="Courier New"/>
                  <a:ea typeface="Courier New"/>
                  <a:cs typeface="Courier New"/>
                  <a:sym typeface="Courier New"/>
                </a:defRPr>
              </a:pPr>
            </a:p>
            <a:p>
              <a:pPr algn="l" defTabSz="457200">
                <a:defRPr sz="2800">
                  <a:solidFill>
                    <a:srgbClr val="FF2600"/>
                  </a:solidFill>
                  <a:latin typeface="Courier New"/>
                  <a:ea typeface="Courier New"/>
                  <a:cs typeface="Courier New"/>
                  <a:sym typeface="Courier New"/>
                </a:defRPr>
              </a:pPr>
              <a:r>
                <a:rPr b="1">
                  <a:solidFill>
                    <a:srgbClr val="FFFFFF"/>
                  </a:solidFill>
                </a:rPr>
                <a:t>script:</a:t>
              </a:r>
              <a:r>
                <a:rPr>
                  <a:solidFill>
                    <a:srgbClr val="000000"/>
                  </a:solidFill>
                </a:rPr>
                <a:t> </a:t>
              </a:r>
              <a:r>
                <a:t>KITCHEN_LOCAL_YAML</a:t>
              </a:r>
              <a:r>
                <a:rPr>
                  <a:solidFill>
                    <a:srgbClr val="F6E863"/>
                  </a:solidFill>
                </a:rPr>
                <a:t>=</a:t>
              </a:r>
              <a:r>
                <a:t>.kitchen.dokken.yml /opt/chefdk/embedded/bin/kitchen verify ${INSTANCE}</a:t>
              </a:r>
              <a:endParaRPr>
                <a:solidFill>
                  <a:srgbClr val="000000"/>
                </a:solidFill>
              </a:endParaRPr>
            </a:p>
            <a:p>
              <a:pPr algn="l" defTabSz="457200">
                <a:defRPr sz="2800">
                  <a:latin typeface="Courier New"/>
                  <a:ea typeface="Courier New"/>
                  <a:cs typeface="Courier New"/>
                  <a:sym typeface="Courier New"/>
                </a:defRPr>
              </a:pPr>
            </a:p>
            <a:p>
              <a:pPr algn="l" defTabSz="457200">
                <a:defRPr b="1" sz="2800">
                  <a:solidFill>
                    <a:srgbClr val="FFFFFF"/>
                  </a:solidFill>
                  <a:latin typeface="Courier New"/>
                  <a:ea typeface="Courier New"/>
                  <a:cs typeface="Courier New"/>
                  <a:sym typeface="Courier New"/>
                </a:defRPr>
              </a:pPr>
              <a:r>
                <a:t>matrix:</a:t>
              </a:r>
              <a:endParaRPr b="0">
                <a:solidFill>
                  <a:srgbClr val="000000"/>
                </a:solidFill>
              </a:endParaRPr>
            </a:p>
            <a:p>
              <a:pPr algn="l" defTabSz="457200">
                <a:defRPr b="1" sz="2800">
                  <a:solidFill>
                    <a:srgbClr val="FFFFFF"/>
                  </a:solidFill>
                  <a:latin typeface="Courier New"/>
                  <a:ea typeface="Courier New"/>
                  <a:cs typeface="Courier New"/>
                  <a:sym typeface="Courier New"/>
                </a:defRPr>
              </a:pPr>
              <a:r>
                <a:rPr b="0">
                  <a:solidFill>
                    <a:srgbClr val="000000"/>
                  </a:solidFill>
                </a:rPr>
                <a:t>  </a:t>
              </a:r>
              <a:r>
                <a:t>include:</a:t>
              </a:r>
              <a:endParaRPr b="0">
                <a:solidFill>
                  <a:srgbClr val="000000"/>
                </a:solidFill>
              </a:endParaRPr>
            </a:p>
            <a:p>
              <a:pPr algn="l" defTabSz="457200">
                <a:defRPr b="1" sz="2800">
                  <a:solidFill>
                    <a:srgbClr val="FFFFFF"/>
                  </a:solidFill>
                  <a:latin typeface="Courier New"/>
                  <a:ea typeface="Courier New"/>
                  <a:cs typeface="Courier New"/>
                  <a:sym typeface="Courier New"/>
                </a:defRPr>
              </a:pPr>
              <a:r>
                <a:rPr b="0">
                  <a:solidFill>
                    <a:srgbClr val="FF2600"/>
                  </a:solidFill>
                </a:rPr>
                <a:t>    -</a:t>
              </a:r>
              <a:r>
                <a:rPr b="0">
                  <a:solidFill>
                    <a:srgbClr val="000000"/>
                  </a:solidFill>
                </a:rPr>
                <a:t> </a:t>
              </a:r>
              <a:r>
                <a:t>before_script:</a:t>
              </a:r>
              <a:endParaRPr b="0">
                <a:solidFill>
                  <a:srgbClr val="000000"/>
                </a:solidFill>
              </a:endParaRPr>
            </a:p>
            <a:p>
              <a:pPr algn="l" defTabSz="457200">
                <a:defRPr sz="2800">
                  <a:solidFill>
                    <a:srgbClr val="CA3BFF"/>
                  </a:solidFill>
                  <a:latin typeface="Courier New"/>
                  <a:ea typeface="Courier New"/>
                  <a:cs typeface="Courier New"/>
                  <a:sym typeface="Courier New"/>
                </a:defRPr>
              </a:pPr>
              <a:r>
                <a:rPr>
                  <a:solidFill>
                    <a:srgbClr val="FF2600"/>
                  </a:solidFill>
                </a:rPr>
                <a:t>      - eval</a:t>
              </a:r>
              <a:r>
                <a:rPr>
                  <a:solidFill>
                    <a:srgbClr val="000000"/>
                  </a:solidFill>
                </a:rPr>
                <a:t> </a:t>
              </a:r>
              <a:r>
                <a:t>"$(/opt/chefdk/bin/chef shell-init bash)"</a:t>
              </a:r>
              <a:endParaRPr>
                <a:solidFill>
                  <a:srgbClr val="000000"/>
                </a:solidFill>
              </a:endParaRPr>
            </a:p>
            <a:p>
              <a:pPr algn="l" defTabSz="457200">
                <a:defRPr sz="2800">
                  <a:solidFill>
                    <a:srgbClr val="FF2600"/>
                  </a:solidFill>
                  <a:latin typeface="Courier New"/>
                  <a:ea typeface="Courier New"/>
                  <a:cs typeface="Courier New"/>
                  <a:sym typeface="Courier New"/>
                </a:defRPr>
              </a:pPr>
              <a:r>
                <a:t>      - /opt/chefdk/embedded/bin/chef --version</a:t>
              </a:r>
              <a:endParaRPr>
                <a:solidFill>
                  <a:srgbClr val="000000"/>
                </a:solidFill>
              </a:endParaRPr>
            </a:p>
            <a:p>
              <a:pPr algn="l" defTabSz="457200">
                <a:defRPr sz="2800">
                  <a:solidFill>
                    <a:srgbClr val="FF2600"/>
                  </a:solidFill>
                  <a:latin typeface="Courier New"/>
                  <a:ea typeface="Courier New"/>
                  <a:cs typeface="Courier New"/>
                  <a:sym typeface="Courier New"/>
                </a:defRPr>
              </a:pPr>
              <a:r>
                <a:t>      - /opt/chefdk/embedded/bin/cookstyle --version</a:t>
              </a:r>
              <a:endParaRPr>
                <a:solidFill>
                  <a:srgbClr val="000000"/>
                </a:solidFill>
              </a:endParaRPr>
            </a:p>
            <a:p>
              <a:pPr algn="l" defTabSz="457200">
                <a:defRPr sz="2800">
                  <a:solidFill>
                    <a:srgbClr val="FF2600"/>
                  </a:solidFill>
                  <a:latin typeface="Courier New"/>
                  <a:ea typeface="Courier New"/>
                  <a:cs typeface="Courier New"/>
                  <a:sym typeface="Courier New"/>
                </a:defRPr>
              </a:pPr>
              <a:r>
                <a:t>      - /opt/chefdk/embedded/bin/foodcritic --version</a:t>
              </a:r>
              <a:endParaRPr>
                <a:solidFill>
                  <a:srgbClr val="000000"/>
                </a:solidFill>
              </a:endParaRPr>
            </a:p>
            <a:p>
              <a:pPr algn="l" defTabSz="457200">
                <a:defRPr b="1" sz="2800">
                  <a:solidFill>
                    <a:srgbClr val="FFFFFF"/>
                  </a:solidFill>
                  <a:latin typeface="Courier New"/>
                  <a:ea typeface="Courier New"/>
                  <a:cs typeface="Courier New"/>
                  <a:sym typeface="Courier New"/>
                </a:defRPr>
              </a:pPr>
              <a:r>
                <a:rPr b="0">
                  <a:solidFill>
                    <a:srgbClr val="FF2600"/>
                  </a:solidFill>
                </a:rPr>
                <a:t>    -</a:t>
              </a:r>
              <a:r>
                <a:rPr b="0">
                  <a:solidFill>
                    <a:srgbClr val="000000"/>
                  </a:solidFill>
                </a:rPr>
                <a:t> </a:t>
              </a:r>
              <a:r>
                <a:t>script:</a:t>
              </a:r>
              <a:endParaRPr b="0">
                <a:solidFill>
                  <a:srgbClr val="000000"/>
                </a:solidFill>
              </a:endParaRPr>
            </a:p>
            <a:p>
              <a:pPr algn="l" defTabSz="457200">
                <a:defRPr sz="2800">
                  <a:solidFill>
                    <a:srgbClr val="FF2600"/>
                  </a:solidFill>
                  <a:latin typeface="Courier New"/>
                  <a:ea typeface="Courier New"/>
                  <a:cs typeface="Courier New"/>
                  <a:sym typeface="Courier New"/>
                </a:defRPr>
              </a:pPr>
              <a:r>
                <a:t>      - /opt/chefdk/bin/chef exec rake</a:t>
              </a:r>
              <a:endParaRPr>
                <a:solidFill>
                  <a:srgbClr val="000000"/>
                </a:solidFill>
              </a:endParaRPr>
            </a:p>
            <a:p>
              <a:pPr algn="l" defTabSz="457200">
                <a:defRPr sz="2800">
                  <a:solidFill>
                    <a:srgbClr val="FF2600"/>
                  </a:solidFill>
                  <a:latin typeface="Courier New"/>
                  <a:ea typeface="Courier New"/>
                  <a:cs typeface="Courier New"/>
                  <a:sym typeface="Courier New"/>
                </a:defRPr>
              </a:pPr>
              <a:r>
                <a:rPr>
                  <a:solidFill>
                    <a:srgbClr val="000000"/>
                  </a:solidFill>
                </a:rPr>
                <a:t>      </a:t>
              </a:r>
              <a:r>
                <a:rPr b="1">
                  <a:solidFill>
                    <a:srgbClr val="FFFFFF"/>
                  </a:solidFill>
                </a:rPr>
                <a:t>env:</a:t>
              </a:r>
              <a:r>
                <a:rPr>
                  <a:solidFill>
                    <a:srgbClr val="000000"/>
                  </a:solidFill>
                </a:rPr>
                <a:t> </a:t>
              </a:r>
              <a:r>
                <a:t>UNIT_AND_LINT</a:t>
              </a:r>
              <a:r>
                <a:rPr>
                  <a:solidFill>
                    <a:srgbClr val="F6E863"/>
                  </a:solidFill>
                </a:rPr>
                <a:t>=</a:t>
              </a:r>
              <a:r>
                <a:rPr>
                  <a:solidFill>
                    <a:srgbClr val="B6FA00"/>
                  </a:solidFill>
                </a:rPr>
                <a:t>1</a:t>
              </a:r>
              <a:endParaRPr>
                <a:solidFill>
                  <a:srgbClr val="000000"/>
                </a:solidFill>
              </a:endParaRPr>
            </a:p>
            <a:p>
              <a:pPr algn="l" defTabSz="457200">
                <a:defRPr sz="1000">
                  <a:solidFill>
                    <a:srgbClr val="FF2600"/>
                  </a:solidFill>
                  <a:latin typeface="Courier New"/>
                  <a:ea typeface="Courier New"/>
                  <a:cs typeface="Courier New"/>
                  <a:sym typeface="Courier New"/>
                </a:defRPr>
              </a:pPr>
              <a:endParaRPr>
                <a:solidFill>
                  <a:schemeClr val="accent5"/>
                </a:solidFill>
              </a:endParaRPr>
            </a:p>
          </p:txBody>
        </p:sp>
        <p:pic>
          <p:nvPicPr>
            <p:cNvPr id="643" name=""/>
            <p:cNvPicPr>
              <a:picLocks noChangeAspect="0"/>
            </p:cNvPicPr>
            <p:nvPr/>
          </p:nvPicPr>
          <p:blipFill>
            <a:blip r:embed="rId3">
              <a:extLst/>
            </a:blip>
            <a:stretch>
              <a:fillRect/>
            </a:stretch>
          </p:blipFill>
          <p:spPr>
            <a:xfrm>
              <a:off x="0" y="-1"/>
              <a:ext cx="22379182" cy="10807701"/>
            </a:xfrm>
            <a:prstGeom prst="rect">
              <a:avLst/>
            </a:prstGeom>
            <a:effectLst/>
          </p:spPr>
        </p:pic>
      </p:grpSp>
      <p:sp>
        <p:nvSpPr>
          <p:cNvPr id="646" name="Shape 646"/>
          <p:cNvSpPr/>
          <p:nvPr/>
        </p:nvSpPr>
        <p:spPr>
          <a:xfrm>
            <a:off x="3025307" y="6707985"/>
            <a:ext cx="8676106" cy="1270001"/>
          </a:xfrm>
          <a:prstGeom prst="roundRect">
            <a:avLst>
              <a:gd name="adj" fmla="val 15000"/>
            </a:avLst>
          </a:prstGeom>
          <a:ln w="63500">
            <a:solidFill>
              <a:srgbClr val="FF26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647" name="Shape 647"/>
          <p:cNvSpPr/>
          <p:nvPr/>
        </p:nvSpPr>
        <p:spPr>
          <a:xfrm>
            <a:off x="5457825" y="12531009"/>
            <a:ext cx="134683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4" invalidUrl="" action="" tgtFrame="" tooltip="" history="1" highlightClick="0" endSnd="0"/>
              </a:rPr>
              <a:t>https://blog.chef.io/2017/04/12/fresh-new-stuff/</a:t>
            </a:r>
            <a:r>
              <a:t> </a:t>
            </a: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title"/>
          </p:nvPr>
        </p:nvSpPr>
        <p:spPr>
          <a:prstGeom prst="rect">
            <a:avLst/>
          </a:prstGeom>
        </p:spPr>
        <p:txBody>
          <a:bodyPr/>
          <a:lstStyle/>
          <a:p>
            <a:pPr/>
            <a:r>
              <a:rPr u="sng">
                <a:hlinkClick r:id="rId3" invalidUrl="" action="" tgtFrame="" tooltip="" history="1" highlightClick="0" endSnd="0"/>
              </a:rPr>
              <a:t>github.com</a:t>
            </a:r>
            <a:r>
              <a:t> README status</a:t>
            </a:r>
          </a:p>
        </p:txBody>
      </p:sp>
      <p:pic>
        <p:nvPicPr>
          <p:cNvPr id="652" name="Screen Shot 2017-04-25 at 12.25.16 AM.png"/>
          <p:cNvPicPr>
            <a:picLocks noChangeAspect="1"/>
          </p:cNvPicPr>
          <p:nvPr/>
        </p:nvPicPr>
        <p:blipFill>
          <a:blip r:embed="rId4">
            <a:extLst/>
          </a:blip>
          <a:stretch>
            <a:fillRect/>
          </a:stretch>
        </p:blipFill>
        <p:spPr>
          <a:xfrm>
            <a:off x="1346100" y="3698654"/>
            <a:ext cx="24384001" cy="8299892"/>
          </a:xfrm>
          <a:prstGeom prst="rect">
            <a:avLst/>
          </a:prstGeom>
          <a:ln w="12700">
            <a:miter lim="400000"/>
          </a:ln>
        </p:spPr>
      </p:pic>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6" name="Shape 656"/>
          <p:cNvSpPr/>
          <p:nvPr/>
        </p:nvSpPr>
        <p:spPr>
          <a:xfrm>
            <a:off x="5902157" y="4725736"/>
            <a:ext cx="3328738"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Create</a:t>
            </a:r>
          </a:p>
          <a:p>
            <a:pPr>
              <a:defRPr sz="3200">
                <a:solidFill>
                  <a:srgbClr val="FFFFFF"/>
                </a:solidFill>
              </a:defRPr>
            </a:pPr>
            <a:r>
              <a:t>Machine</a:t>
            </a:r>
          </a:p>
        </p:txBody>
      </p:sp>
      <p:sp>
        <p:nvSpPr>
          <p:cNvPr id="657" name="Shape 657"/>
          <p:cNvSpPr/>
          <p:nvPr/>
        </p:nvSpPr>
        <p:spPr>
          <a:xfrm>
            <a:off x="10714789" y="4725736"/>
            <a:ext cx="3328738"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Provision</a:t>
            </a:r>
          </a:p>
          <a:p>
            <a:pPr>
              <a:defRPr sz="3200">
                <a:solidFill>
                  <a:srgbClr val="FFFFFF"/>
                </a:solidFill>
              </a:defRPr>
            </a:pPr>
            <a:r>
              <a:t>Machine</a:t>
            </a:r>
          </a:p>
        </p:txBody>
      </p:sp>
      <p:sp>
        <p:nvSpPr>
          <p:cNvPr id="658" name="Shape 658"/>
          <p:cNvSpPr/>
          <p:nvPr/>
        </p:nvSpPr>
        <p:spPr>
          <a:xfrm>
            <a:off x="15527421" y="4725736"/>
            <a:ext cx="3328737"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Verify</a:t>
            </a:r>
          </a:p>
          <a:p>
            <a:pPr>
              <a:defRPr sz="3200">
                <a:solidFill>
                  <a:srgbClr val="FFFFFF"/>
                </a:solidFill>
              </a:defRPr>
            </a:pPr>
            <a:r>
              <a:t>Machine</a:t>
            </a:r>
          </a:p>
        </p:txBody>
      </p:sp>
      <p:sp>
        <p:nvSpPr>
          <p:cNvPr id="659" name="Shape 659"/>
          <p:cNvSpPr/>
          <p:nvPr/>
        </p:nvSpPr>
        <p:spPr>
          <a:xfrm>
            <a:off x="20340053" y="4725736"/>
            <a:ext cx="3328737"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Destroy</a:t>
            </a:r>
          </a:p>
          <a:p>
            <a:pPr>
              <a:defRPr sz="3200">
                <a:solidFill>
                  <a:srgbClr val="FFFFFF"/>
                </a:solidFill>
              </a:defRPr>
            </a:pPr>
            <a:r>
              <a:t>Machine</a:t>
            </a:r>
          </a:p>
        </p:txBody>
      </p:sp>
      <p:sp>
        <p:nvSpPr>
          <p:cNvPr id="660" name="Shape 660"/>
          <p:cNvSpPr/>
          <p:nvPr/>
        </p:nvSpPr>
        <p:spPr>
          <a:xfrm>
            <a:off x="1089526" y="4725736"/>
            <a:ext cx="3328738"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Define</a:t>
            </a:r>
          </a:p>
          <a:p>
            <a:pPr>
              <a:defRPr sz="3200">
                <a:solidFill>
                  <a:srgbClr val="FFFFFF"/>
                </a:solidFill>
              </a:defRPr>
            </a:pPr>
            <a:r>
              <a:t>.kitchen.yml</a:t>
            </a:r>
          </a:p>
        </p:txBody>
      </p:sp>
      <p:sp>
        <p:nvSpPr>
          <p:cNvPr id="661" name="Shape 661"/>
          <p:cNvSpPr/>
          <p:nvPr>
            <p:ph type="title" idx="4294967295"/>
          </p:nvPr>
        </p:nvSpPr>
        <p:spPr>
          <a:prstGeom prst="rect">
            <a:avLst/>
          </a:prstGeom>
        </p:spPr>
        <p:txBody>
          <a:bodyPr/>
          <a:lstStyle/>
          <a:p>
            <a:pPr/>
            <a:r>
              <a:t>Test Kitchen Steps</a:t>
            </a:r>
          </a:p>
        </p:txBody>
      </p:sp>
      <p:sp>
        <p:nvSpPr>
          <p:cNvPr id="662" name="Shape 662"/>
          <p:cNvSpPr/>
          <p:nvPr/>
        </p:nvSpPr>
        <p:spPr>
          <a:xfrm flipV="1">
            <a:off x="5054600" y="8115300"/>
            <a:ext cx="0" cy="4470473"/>
          </a:xfrm>
          <a:prstGeom prst="line">
            <a:avLst/>
          </a:prstGeom>
          <a:ln w="25400">
            <a:solidFill>
              <a:srgbClr val="000000"/>
            </a:solidFill>
            <a:miter lim="400000"/>
          </a:ln>
        </p:spPr>
        <p:txBody>
          <a:bodyPr lIns="50800" tIns="50800" rIns="50800" bIns="50800" anchor="ctr"/>
          <a:lstStyle/>
          <a:p>
            <a:pPr>
              <a:defRPr sz="3200"/>
            </a:pPr>
          </a:p>
        </p:txBody>
      </p:sp>
      <p:sp>
        <p:nvSpPr>
          <p:cNvPr id="663" name="Shape 663"/>
          <p:cNvSpPr/>
          <p:nvPr/>
        </p:nvSpPr>
        <p:spPr>
          <a:xfrm flipV="1">
            <a:off x="10160000" y="8115300"/>
            <a:ext cx="0" cy="2235272"/>
          </a:xfrm>
          <a:prstGeom prst="line">
            <a:avLst/>
          </a:prstGeom>
          <a:ln w="25400">
            <a:solidFill>
              <a:srgbClr val="000000"/>
            </a:solidFill>
            <a:miter lim="400000"/>
          </a:ln>
        </p:spPr>
        <p:txBody>
          <a:bodyPr lIns="50800" tIns="50800" rIns="50800" bIns="50800" anchor="ctr"/>
          <a:lstStyle/>
          <a:p>
            <a:pPr>
              <a:defRPr sz="3200"/>
            </a:pPr>
          </a:p>
        </p:txBody>
      </p:sp>
      <p:sp>
        <p:nvSpPr>
          <p:cNvPr id="664" name="Shape 664"/>
          <p:cNvSpPr/>
          <p:nvPr/>
        </p:nvSpPr>
        <p:spPr>
          <a:xfrm flipV="1">
            <a:off x="14782800" y="8115299"/>
            <a:ext cx="1" cy="2235273"/>
          </a:xfrm>
          <a:prstGeom prst="line">
            <a:avLst/>
          </a:prstGeom>
          <a:ln w="25400">
            <a:solidFill>
              <a:srgbClr val="000000"/>
            </a:solidFill>
            <a:miter lim="400000"/>
          </a:ln>
        </p:spPr>
        <p:txBody>
          <a:bodyPr lIns="50800" tIns="50800" rIns="50800" bIns="50800" anchor="ctr"/>
          <a:lstStyle/>
          <a:p>
            <a:pPr>
              <a:defRPr sz="3200"/>
            </a:pPr>
          </a:p>
        </p:txBody>
      </p:sp>
      <p:sp>
        <p:nvSpPr>
          <p:cNvPr id="665" name="Shape 665"/>
          <p:cNvSpPr/>
          <p:nvPr/>
        </p:nvSpPr>
        <p:spPr>
          <a:xfrm flipV="1">
            <a:off x="19634200" y="8115299"/>
            <a:ext cx="0" cy="2286001"/>
          </a:xfrm>
          <a:prstGeom prst="line">
            <a:avLst/>
          </a:prstGeom>
          <a:ln w="25400">
            <a:solidFill>
              <a:srgbClr val="000000"/>
            </a:solidFill>
            <a:miter lim="400000"/>
          </a:ln>
        </p:spPr>
        <p:txBody>
          <a:bodyPr lIns="50800" tIns="50800" rIns="50800" bIns="50800" anchor="ctr"/>
          <a:lstStyle/>
          <a:p>
            <a:pPr>
              <a:defRPr sz="3200"/>
            </a:pPr>
          </a:p>
        </p:txBody>
      </p:sp>
      <p:sp>
        <p:nvSpPr>
          <p:cNvPr id="666" name="Shape 666"/>
          <p:cNvSpPr/>
          <p:nvPr/>
        </p:nvSpPr>
        <p:spPr>
          <a:xfrm>
            <a:off x="1496912" y="9537735"/>
            <a:ext cx="251396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 mins</a:t>
            </a:r>
          </a:p>
          <a:p>
            <a:pPr/>
            <a:r>
              <a:t>4 hours</a:t>
            </a:r>
          </a:p>
        </p:txBody>
      </p:sp>
      <p:sp>
        <p:nvSpPr>
          <p:cNvPr id="667" name="Shape 667"/>
          <p:cNvSpPr/>
          <p:nvPr/>
        </p:nvSpPr>
        <p:spPr>
          <a:xfrm>
            <a:off x="5802947" y="8420135"/>
            <a:ext cx="360870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 seconds</a:t>
            </a:r>
          </a:p>
          <a:p>
            <a:pPr/>
            <a:r>
              <a:t>10 minutes</a:t>
            </a:r>
          </a:p>
        </p:txBody>
      </p:sp>
      <p:sp>
        <p:nvSpPr>
          <p:cNvPr id="668" name="Shape 668"/>
          <p:cNvSpPr/>
          <p:nvPr/>
        </p:nvSpPr>
        <p:spPr>
          <a:xfrm>
            <a:off x="10834687" y="8420135"/>
            <a:ext cx="360870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 seconds</a:t>
            </a:r>
          </a:p>
          <a:p>
            <a:pPr/>
            <a:r>
              <a:t>20 minutes</a:t>
            </a:r>
          </a:p>
        </p:txBody>
      </p:sp>
      <p:sp>
        <p:nvSpPr>
          <p:cNvPr id="669" name="Shape 669"/>
          <p:cNvSpPr/>
          <p:nvPr/>
        </p:nvSpPr>
        <p:spPr>
          <a:xfrm>
            <a:off x="15794906" y="8420135"/>
            <a:ext cx="293814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second</a:t>
            </a:r>
          </a:p>
          <a:p>
            <a:pPr/>
            <a:r>
              <a:t>2 minutes</a:t>
            </a:r>
          </a:p>
        </p:txBody>
      </p:sp>
      <p:sp>
        <p:nvSpPr>
          <p:cNvPr id="670" name="Shape 670"/>
          <p:cNvSpPr/>
          <p:nvPr/>
        </p:nvSpPr>
        <p:spPr>
          <a:xfrm>
            <a:off x="20535348" y="8420135"/>
            <a:ext cx="293814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second</a:t>
            </a:r>
          </a:p>
          <a:p>
            <a:pPr/>
            <a:r>
              <a:t>1 minute</a:t>
            </a:r>
          </a:p>
        </p:txBody>
      </p:sp>
      <p:sp>
        <p:nvSpPr>
          <p:cNvPr id="671" name="Shape 671"/>
          <p:cNvSpPr/>
          <p:nvPr/>
        </p:nvSpPr>
        <p:spPr>
          <a:xfrm flipV="1">
            <a:off x="23977600" y="8115300"/>
            <a:ext cx="1" cy="4470473"/>
          </a:xfrm>
          <a:prstGeom prst="line">
            <a:avLst/>
          </a:prstGeom>
          <a:ln w="25400">
            <a:solidFill>
              <a:srgbClr val="000000"/>
            </a:solidFill>
            <a:miter lim="400000"/>
          </a:ln>
        </p:spPr>
        <p:txBody>
          <a:bodyPr lIns="50800" tIns="50800" rIns="50800" bIns="50800" anchor="ctr"/>
          <a:lstStyle/>
          <a:p>
            <a:pPr>
              <a:defRPr sz="3200"/>
            </a:pPr>
          </a:p>
        </p:txBody>
      </p:sp>
      <p:sp>
        <p:nvSpPr>
          <p:cNvPr id="672" name="Shape 672"/>
          <p:cNvSpPr/>
          <p:nvPr/>
        </p:nvSpPr>
        <p:spPr>
          <a:xfrm flipH="1" flipV="1">
            <a:off x="5130347" y="11595099"/>
            <a:ext cx="6409981" cy="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673" name="Shape 673"/>
          <p:cNvSpPr/>
          <p:nvPr/>
        </p:nvSpPr>
        <p:spPr>
          <a:xfrm>
            <a:off x="11603374" y="10782300"/>
            <a:ext cx="360870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22 seconds</a:t>
            </a:r>
          </a:p>
          <a:p>
            <a:pPr/>
            <a:r>
              <a:t>34 minutes</a:t>
            </a:r>
          </a:p>
        </p:txBody>
      </p:sp>
      <p:sp>
        <p:nvSpPr>
          <p:cNvPr id="674" name="Shape 674"/>
          <p:cNvSpPr/>
          <p:nvPr/>
        </p:nvSpPr>
        <p:spPr>
          <a:xfrm>
            <a:off x="15485163" y="11595100"/>
            <a:ext cx="8298072" cy="0"/>
          </a:xfrm>
          <a:prstGeom prst="line">
            <a:avLst/>
          </a:prstGeom>
          <a:ln w="25400">
            <a:solidFill>
              <a:srgbClr val="000000"/>
            </a:solidFill>
            <a:miter lim="400000"/>
            <a:tailEnd type="triangle"/>
          </a:ln>
        </p:spPr>
        <p:txBody>
          <a:bodyPr lIns="50800" tIns="50800" rIns="50800" bIns="50800" anchor="ctr"/>
          <a:lstStyle/>
          <a:p>
            <a:pPr>
              <a:defRPr sz="3200"/>
            </a:pP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8" name="Shape 678"/>
          <p:cNvSpPr/>
          <p:nvPr>
            <p:ph type="title"/>
          </p:nvPr>
        </p:nvSpPr>
        <p:spPr>
          <a:prstGeom prst="rect">
            <a:avLst/>
          </a:prstGeom>
        </p:spPr>
        <p:txBody>
          <a:bodyPr/>
          <a:lstStyle/>
          <a:p>
            <a:pPr/>
            <a:r>
              <a:t>References and Thanks</a:t>
            </a:r>
          </a:p>
        </p:txBody>
      </p:sp>
      <p:sp>
        <p:nvSpPr>
          <p:cNvPr id="679" name="Shape 679"/>
          <p:cNvSpPr/>
          <p:nvPr>
            <p:ph type="body" idx="1"/>
          </p:nvPr>
        </p:nvSpPr>
        <p:spPr>
          <a:prstGeom prst="rect">
            <a:avLst/>
          </a:prstGeom>
        </p:spPr>
        <p:txBody>
          <a:bodyPr/>
          <a:lstStyle/>
          <a:p>
            <a:pPr marL="368300" indent="-368300" defTabSz="478790">
              <a:spcBef>
                <a:spcPts val="3400"/>
              </a:spcBef>
              <a:defRPr sz="3016"/>
            </a:pPr>
            <a:r>
              <a:t>Fletcher Nichol and Chef - Test Kitchen </a:t>
            </a:r>
            <a:r>
              <a:rPr u="sng">
                <a:hlinkClick r:id="rId3" invalidUrl="" action="" tgtFrame="" tooltip="" history="1" highlightClick="0" endSnd="0"/>
              </a:rPr>
              <a:t>https://github.com/test-kitchen/test-kitchen</a:t>
            </a:r>
            <a:r>
              <a:t> </a:t>
            </a:r>
          </a:p>
          <a:p>
            <a:pPr marL="368300" indent="-368300" defTabSz="478790">
              <a:spcBef>
                <a:spcPts val="3400"/>
              </a:spcBef>
              <a:defRPr sz="3016"/>
            </a:pPr>
            <a:r>
              <a:t>Mitchell Hashimoto and Hashicorp - Vagrant, Packer, Terraform and others</a:t>
            </a:r>
          </a:p>
          <a:p>
            <a:pPr marL="368300" indent="-368300" defTabSz="478790">
              <a:spcBef>
                <a:spcPts val="3400"/>
              </a:spcBef>
              <a:defRPr sz="3016"/>
            </a:pPr>
            <a:r>
              <a:t>Rob Reynolds - Chocolatey - </a:t>
            </a:r>
            <a:r>
              <a:rPr u="sng">
                <a:hlinkClick r:id="rId4" invalidUrl="" action="" tgtFrame="" tooltip="" history="1" highlightClick="0" endSnd="0"/>
              </a:rPr>
              <a:t>https://chocolatey.org/</a:t>
            </a:r>
          </a:p>
          <a:p>
            <a:pPr marL="368300" indent="-368300" defTabSz="478790">
              <a:spcBef>
                <a:spcPts val="3400"/>
              </a:spcBef>
              <a:defRPr sz="3016"/>
            </a:pPr>
            <a:r>
              <a:t>Matt Wrock - all the Windows stuff - </a:t>
            </a:r>
            <a:r>
              <a:rPr u="sng">
                <a:hlinkClick r:id="rId5" invalidUrl="" action="" tgtFrame="" tooltip="" history="1" highlightClick="0" endSnd="0"/>
              </a:rPr>
              <a:t>http://www.hurryupandwait.io/</a:t>
            </a:r>
          </a:p>
          <a:p>
            <a:pPr marL="368300" indent="-368300" defTabSz="478790">
              <a:spcBef>
                <a:spcPts val="3400"/>
              </a:spcBef>
              <a:defRPr sz="3016"/>
            </a:pPr>
            <a:r>
              <a:t>Shane da Silva - Brigade Engineering </a:t>
            </a:r>
            <a:r>
              <a:rPr u="sng">
                <a:hlinkClick r:id="rId6" invalidUrl="" action="" tgtFrame="" tooltip="" history="1" highlightClick="0" endSnd="0"/>
              </a:rPr>
              <a:t>https://brigade.engineering/reduce-chef-infrastructure-integration-test-times-by-75-with-test-kitchen-and-docker-bf638ab95a0a</a:t>
            </a:r>
            <a:r>
              <a:t> </a:t>
            </a:r>
          </a:p>
          <a:p>
            <a:pPr marL="368300" indent="-368300" defTabSz="478790">
              <a:spcBef>
                <a:spcPts val="3400"/>
              </a:spcBef>
              <a:defRPr sz="3016"/>
            </a:pPr>
            <a:r>
              <a:t>Sean Porter - Kitchen Docker </a:t>
            </a:r>
            <a:r>
              <a:rPr u="sng">
                <a:hlinkClick r:id="rId7" invalidUrl="" action="" tgtFrame="" tooltip="" history="1" highlightClick="0" endSnd="0"/>
              </a:rPr>
              <a:t>https://github.com/portertech</a:t>
            </a:r>
            <a:r>
              <a:t> </a:t>
            </a:r>
          </a:p>
          <a:p>
            <a:pPr marL="368300" indent="-368300" defTabSz="478790">
              <a:spcBef>
                <a:spcPts val="3400"/>
              </a:spcBef>
              <a:defRPr sz="3016"/>
            </a:pPr>
            <a:r>
              <a:t>Sean O’Meara - Kitchen Dokken </a:t>
            </a:r>
            <a:r>
              <a:rPr u="sng">
                <a:hlinkClick r:id="rId8" invalidUrl="" action="" tgtFrame="" tooltip="" history="1" highlightClick="0" endSnd="0"/>
              </a:rPr>
              <a:t>https://github.com/someara/kitchen-dokken</a:t>
            </a:r>
          </a:p>
          <a:p>
            <a:pPr marL="368300" indent="-368300" defTabSz="478790">
              <a:spcBef>
                <a:spcPts val="3400"/>
              </a:spcBef>
              <a:defRPr sz="3016"/>
            </a:pPr>
            <a:r>
              <a:t>Tim Smith - Community Cookbook Support </a:t>
            </a:r>
            <a:r>
              <a:rPr u="sng">
                <a:hlinkClick r:id="rId9" invalidUrl="" action="" tgtFrame="" tooltip="" history="1" highlightClick="0" endSnd="0"/>
              </a:rPr>
              <a:t>https://blog.chef.io/2017/04/12/fresh-new-stuff/</a:t>
            </a:r>
          </a:p>
          <a:p>
            <a:pPr marL="368300" indent="-368300" defTabSz="478790">
              <a:spcBef>
                <a:spcPts val="3400"/>
              </a:spcBef>
              <a:defRPr sz="3016"/>
            </a:pPr>
            <a:r>
              <a:t>Dominick and Christoph Hartman - Dev-Sec.io and great Inspec work </a:t>
            </a:r>
            <a:r>
              <a:rPr u="sng">
                <a:hlinkClick r:id="rId10" invalidUrl="" action="" tgtFrame="" tooltip="" history="1" highlightClick="0" endSnd="0"/>
              </a:rPr>
              <a:t>http://dev-sec.io/</a:t>
            </a:r>
          </a:p>
          <a:p>
            <a:pPr marL="368300" indent="-368300" defTabSz="478790">
              <a:spcBef>
                <a:spcPts val="3400"/>
              </a:spcBef>
              <a:defRPr sz="3016"/>
            </a:pPr>
            <a:r>
              <a:t>Noah Kantrowitz - CodeRanger - Answering tons of my questions over the years </a:t>
            </a:r>
            <a:r>
              <a:rPr u="sng">
                <a:hlinkClick r:id="rId11" invalidUrl="" action="" tgtFrame="" tooltip="" history="1" highlightClick="0" endSnd="0"/>
              </a:rPr>
              <a:t>https://chefcommunity.slack.com/</a:t>
            </a:r>
            <a:r>
              <a:t> </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nvSpPr>
        <p:spPr>
          <a:xfrm>
            <a:off x="5902157" y="4725736"/>
            <a:ext cx="3328738"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Create</a:t>
            </a:r>
          </a:p>
          <a:p>
            <a:pPr>
              <a:defRPr sz="3200">
                <a:solidFill>
                  <a:srgbClr val="FFFFFF"/>
                </a:solidFill>
              </a:defRPr>
            </a:pPr>
            <a:r>
              <a:t>Machine</a:t>
            </a:r>
          </a:p>
        </p:txBody>
      </p:sp>
      <p:sp>
        <p:nvSpPr>
          <p:cNvPr id="193" name="Shape 193"/>
          <p:cNvSpPr/>
          <p:nvPr/>
        </p:nvSpPr>
        <p:spPr>
          <a:xfrm>
            <a:off x="10714789" y="4725736"/>
            <a:ext cx="3328738"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Provision</a:t>
            </a:r>
          </a:p>
          <a:p>
            <a:pPr>
              <a:defRPr sz="3200">
                <a:solidFill>
                  <a:srgbClr val="FFFFFF"/>
                </a:solidFill>
              </a:defRPr>
            </a:pPr>
            <a:r>
              <a:t>Machine</a:t>
            </a:r>
          </a:p>
        </p:txBody>
      </p:sp>
      <p:sp>
        <p:nvSpPr>
          <p:cNvPr id="194" name="Shape 194"/>
          <p:cNvSpPr/>
          <p:nvPr/>
        </p:nvSpPr>
        <p:spPr>
          <a:xfrm>
            <a:off x="15527421" y="4725736"/>
            <a:ext cx="3328737"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Verify</a:t>
            </a:r>
          </a:p>
          <a:p>
            <a:pPr>
              <a:defRPr sz="3200">
                <a:solidFill>
                  <a:srgbClr val="FFFFFF"/>
                </a:solidFill>
              </a:defRPr>
            </a:pPr>
            <a:r>
              <a:t>Machine</a:t>
            </a:r>
          </a:p>
        </p:txBody>
      </p:sp>
      <p:sp>
        <p:nvSpPr>
          <p:cNvPr id="195" name="Shape 195"/>
          <p:cNvSpPr/>
          <p:nvPr/>
        </p:nvSpPr>
        <p:spPr>
          <a:xfrm>
            <a:off x="20340053" y="4725736"/>
            <a:ext cx="3328737"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Destroy</a:t>
            </a:r>
          </a:p>
          <a:p>
            <a:pPr>
              <a:defRPr sz="3200">
                <a:solidFill>
                  <a:srgbClr val="FFFFFF"/>
                </a:solidFill>
              </a:defRPr>
            </a:pPr>
            <a:r>
              <a:t>Machine</a:t>
            </a:r>
          </a:p>
        </p:txBody>
      </p:sp>
      <p:sp>
        <p:nvSpPr>
          <p:cNvPr id="196" name="Shape 196"/>
          <p:cNvSpPr/>
          <p:nvPr/>
        </p:nvSpPr>
        <p:spPr>
          <a:xfrm>
            <a:off x="1089526" y="4725736"/>
            <a:ext cx="3328738" cy="2847475"/>
          </a:xfrm>
          <a:prstGeom prst="roundRect">
            <a:avLst>
              <a:gd name="adj" fmla="val 15000"/>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solidFill>
                  <a:srgbClr val="FFFFFF"/>
                </a:solidFill>
              </a:defRPr>
            </a:pPr>
            <a:r>
              <a:t>Define</a:t>
            </a:r>
          </a:p>
          <a:p>
            <a:pPr>
              <a:defRPr sz="3200">
                <a:solidFill>
                  <a:srgbClr val="FFFFFF"/>
                </a:solidFill>
              </a:defRPr>
            </a:pPr>
            <a:r>
              <a:t>.kitchen.yml</a:t>
            </a:r>
          </a:p>
        </p:txBody>
      </p:sp>
      <p:sp>
        <p:nvSpPr>
          <p:cNvPr id="197" name="Shape 197"/>
          <p:cNvSpPr/>
          <p:nvPr>
            <p:ph type="title" idx="4294967295"/>
          </p:nvPr>
        </p:nvSpPr>
        <p:spPr>
          <a:prstGeom prst="rect">
            <a:avLst/>
          </a:prstGeom>
        </p:spPr>
        <p:txBody>
          <a:bodyPr/>
          <a:lstStyle/>
          <a:p>
            <a:pPr/>
            <a:r>
              <a:t>Test Kitchen Steps</a:t>
            </a:r>
          </a:p>
        </p:txBody>
      </p:sp>
      <p:sp>
        <p:nvSpPr>
          <p:cNvPr id="198" name="Shape 198"/>
          <p:cNvSpPr/>
          <p:nvPr/>
        </p:nvSpPr>
        <p:spPr>
          <a:xfrm flipV="1">
            <a:off x="5054600" y="8115300"/>
            <a:ext cx="0" cy="4470473"/>
          </a:xfrm>
          <a:prstGeom prst="line">
            <a:avLst/>
          </a:prstGeom>
          <a:ln w="25400">
            <a:solidFill>
              <a:srgbClr val="000000"/>
            </a:solidFill>
            <a:miter lim="400000"/>
          </a:ln>
        </p:spPr>
        <p:txBody>
          <a:bodyPr lIns="50800" tIns="50800" rIns="50800" bIns="50800" anchor="ctr"/>
          <a:lstStyle/>
          <a:p>
            <a:pPr>
              <a:defRPr sz="3200"/>
            </a:pPr>
          </a:p>
        </p:txBody>
      </p:sp>
      <p:sp>
        <p:nvSpPr>
          <p:cNvPr id="199" name="Shape 199"/>
          <p:cNvSpPr/>
          <p:nvPr/>
        </p:nvSpPr>
        <p:spPr>
          <a:xfrm flipV="1">
            <a:off x="10160000" y="8115300"/>
            <a:ext cx="0" cy="2235272"/>
          </a:xfrm>
          <a:prstGeom prst="line">
            <a:avLst/>
          </a:prstGeom>
          <a:ln w="25400">
            <a:solidFill>
              <a:srgbClr val="000000"/>
            </a:solidFill>
            <a:miter lim="400000"/>
          </a:ln>
        </p:spPr>
        <p:txBody>
          <a:bodyPr lIns="50800" tIns="50800" rIns="50800" bIns="50800" anchor="ctr"/>
          <a:lstStyle/>
          <a:p>
            <a:pPr>
              <a:defRPr sz="3200"/>
            </a:pPr>
          </a:p>
        </p:txBody>
      </p:sp>
      <p:sp>
        <p:nvSpPr>
          <p:cNvPr id="200" name="Shape 200"/>
          <p:cNvSpPr/>
          <p:nvPr/>
        </p:nvSpPr>
        <p:spPr>
          <a:xfrm flipV="1">
            <a:off x="14782800" y="8115299"/>
            <a:ext cx="1" cy="2235273"/>
          </a:xfrm>
          <a:prstGeom prst="line">
            <a:avLst/>
          </a:prstGeom>
          <a:ln w="25400">
            <a:solidFill>
              <a:srgbClr val="000000"/>
            </a:solidFill>
            <a:miter lim="400000"/>
          </a:ln>
        </p:spPr>
        <p:txBody>
          <a:bodyPr lIns="50800" tIns="50800" rIns="50800" bIns="50800" anchor="ctr"/>
          <a:lstStyle/>
          <a:p>
            <a:pPr>
              <a:defRPr sz="3200"/>
            </a:pPr>
          </a:p>
        </p:txBody>
      </p:sp>
      <p:sp>
        <p:nvSpPr>
          <p:cNvPr id="201" name="Shape 201"/>
          <p:cNvSpPr/>
          <p:nvPr/>
        </p:nvSpPr>
        <p:spPr>
          <a:xfrm flipV="1">
            <a:off x="19634200" y="8115299"/>
            <a:ext cx="0" cy="2286001"/>
          </a:xfrm>
          <a:prstGeom prst="line">
            <a:avLst/>
          </a:prstGeom>
          <a:ln w="25400">
            <a:solidFill>
              <a:srgbClr val="000000"/>
            </a:solidFill>
            <a:miter lim="400000"/>
          </a:ln>
        </p:spPr>
        <p:txBody>
          <a:bodyPr lIns="50800" tIns="50800" rIns="50800" bIns="50800" anchor="ctr"/>
          <a:lstStyle/>
          <a:p>
            <a:pPr>
              <a:defRPr sz="3200"/>
            </a:pPr>
          </a:p>
        </p:txBody>
      </p:sp>
      <p:sp>
        <p:nvSpPr>
          <p:cNvPr id="202" name="Shape 202"/>
          <p:cNvSpPr/>
          <p:nvPr/>
        </p:nvSpPr>
        <p:spPr>
          <a:xfrm>
            <a:off x="1496912" y="9537735"/>
            <a:ext cx="251396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 mins</a:t>
            </a:r>
          </a:p>
          <a:p>
            <a:pPr/>
            <a:r>
              <a:t>4 hours</a:t>
            </a:r>
          </a:p>
        </p:txBody>
      </p:sp>
      <p:sp>
        <p:nvSpPr>
          <p:cNvPr id="203" name="Shape 203"/>
          <p:cNvSpPr/>
          <p:nvPr/>
        </p:nvSpPr>
        <p:spPr>
          <a:xfrm>
            <a:off x="5449887" y="8420135"/>
            <a:ext cx="431482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 seconds to</a:t>
            </a:r>
          </a:p>
          <a:p>
            <a:pPr/>
            <a:r>
              <a:t>10 minutes</a:t>
            </a:r>
          </a:p>
        </p:txBody>
      </p:sp>
      <p:sp>
        <p:nvSpPr>
          <p:cNvPr id="204" name="Shape 204"/>
          <p:cNvSpPr/>
          <p:nvPr/>
        </p:nvSpPr>
        <p:spPr>
          <a:xfrm>
            <a:off x="10481627" y="8420135"/>
            <a:ext cx="431482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 seconds to</a:t>
            </a:r>
          </a:p>
          <a:p>
            <a:pPr/>
            <a:r>
              <a:t>20 minutes</a:t>
            </a:r>
          </a:p>
        </p:txBody>
      </p:sp>
      <p:sp>
        <p:nvSpPr>
          <p:cNvPr id="205" name="Shape 205"/>
          <p:cNvSpPr/>
          <p:nvPr/>
        </p:nvSpPr>
        <p:spPr>
          <a:xfrm>
            <a:off x="15441846" y="8420135"/>
            <a:ext cx="364426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second to</a:t>
            </a:r>
          </a:p>
          <a:p>
            <a:pPr/>
            <a:r>
              <a:t>2 minutes</a:t>
            </a:r>
          </a:p>
        </p:txBody>
      </p:sp>
      <p:sp>
        <p:nvSpPr>
          <p:cNvPr id="206" name="Shape 206"/>
          <p:cNvSpPr/>
          <p:nvPr/>
        </p:nvSpPr>
        <p:spPr>
          <a:xfrm>
            <a:off x="20182288" y="8420135"/>
            <a:ext cx="364426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second to</a:t>
            </a:r>
          </a:p>
          <a:p>
            <a:pPr/>
            <a:r>
              <a:t>1 minute</a:t>
            </a:r>
          </a:p>
        </p:txBody>
      </p:sp>
      <p:sp>
        <p:nvSpPr>
          <p:cNvPr id="207" name="Shape 207"/>
          <p:cNvSpPr/>
          <p:nvPr/>
        </p:nvSpPr>
        <p:spPr>
          <a:xfrm flipV="1">
            <a:off x="23977600" y="8115300"/>
            <a:ext cx="1" cy="4470473"/>
          </a:xfrm>
          <a:prstGeom prst="line">
            <a:avLst/>
          </a:prstGeom>
          <a:ln w="25400">
            <a:solidFill>
              <a:srgbClr val="000000"/>
            </a:solidFill>
            <a:miter lim="400000"/>
          </a:ln>
        </p:spPr>
        <p:txBody>
          <a:bodyPr lIns="50800" tIns="50800" rIns="50800" bIns="50800" anchor="ctr"/>
          <a:lstStyle/>
          <a:p>
            <a:pPr>
              <a:defRPr sz="3200"/>
            </a:pPr>
          </a:p>
        </p:txBody>
      </p:sp>
      <p:sp>
        <p:nvSpPr>
          <p:cNvPr id="208" name="Shape 208"/>
          <p:cNvSpPr/>
          <p:nvPr/>
        </p:nvSpPr>
        <p:spPr>
          <a:xfrm flipH="1" flipV="1">
            <a:off x="5130347" y="11595099"/>
            <a:ext cx="6409981" cy="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09" name="Shape 209"/>
          <p:cNvSpPr/>
          <p:nvPr/>
        </p:nvSpPr>
        <p:spPr>
          <a:xfrm>
            <a:off x="11603374" y="10782300"/>
            <a:ext cx="3608706"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22 seconds</a:t>
            </a:r>
          </a:p>
          <a:p>
            <a:pPr/>
            <a:r>
              <a:t>34 minutes</a:t>
            </a:r>
          </a:p>
        </p:txBody>
      </p:sp>
      <p:sp>
        <p:nvSpPr>
          <p:cNvPr id="210" name="Shape 210"/>
          <p:cNvSpPr/>
          <p:nvPr/>
        </p:nvSpPr>
        <p:spPr>
          <a:xfrm>
            <a:off x="15485163" y="11595100"/>
            <a:ext cx="8298072" cy="0"/>
          </a:xfrm>
          <a:prstGeom prst="line">
            <a:avLst/>
          </a:prstGeom>
          <a:ln w="25400">
            <a:solidFill>
              <a:srgbClr val="000000"/>
            </a:solidFill>
            <a:miter lim="400000"/>
            <a:tailEnd type="triangle"/>
          </a:ln>
        </p:spPr>
        <p:txBody>
          <a:bodyPr lIns="50800" tIns="50800" rIns="50800" bIns="50800" anchor="ctr"/>
          <a:lstStyle/>
          <a:p>
            <a:pPr>
              <a:defRPr sz="3200"/>
            </a:pP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683" name="Shape 683"/>
          <p:cNvSpPr/>
          <p:nvPr/>
        </p:nvSpPr>
        <p:spPr>
          <a:xfrm>
            <a:off x="0" y="-1"/>
            <a:ext cx="24384000" cy="2711670"/>
          </a:xfrm>
          <a:prstGeom prst="rect">
            <a:avLst/>
          </a:prstGeom>
          <a:solidFill>
            <a:srgbClr val="2AA9E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pic>
        <p:nvPicPr>
          <p:cNvPr id="684" name="image14.png"/>
          <p:cNvPicPr>
            <a:picLocks noChangeAspect="1"/>
          </p:cNvPicPr>
          <p:nvPr/>
        </p:nvPicPr>
        <p:blipFill>
          <a:blip r:embed="rId3">
            <a:extLst/>
          </a:blip>
          <a:stretch>
            <a:fillRect/>
          </a:stretch>
        </p:blipFill>
        <p:spPr>
          <a:xfrm>
            <a:off x="835571" y="10606689"/>
            <a:ext cx="4461643" cy="2427659"/>
          </a:xfrm>
          <a:prstGeom prst="rect">
            <a:avLst/>
          </a:prstGeom>
          <a:ln w="12700">
            <a:miter lim="400000"/>
          </a:ln>
        </p:spPr>
      </p:pic>
      <p:sp>
        <p:nvSpPr>
          <p:cNvPr id="685" name="Shape 685"/>
          <p:cNvSpPr/>
          <p:nvPr/>
        </p:nvSpPr>
        <p:spPr>
          <a:xfrm>
            <a:off x="252247" y="495675"/>
            <a:ext cx="16115514" cy="2189481"/>
          </a:xfrm>
          <a:prstGeom prst="rect">
            <a:avLst/>
          </a:prstGeom>
          <a:ln w="12700">
            <a:miter lim="400000"/>
          </a:ln>
          <a:effectLst>
            <a:outerShdw sx="100000" sy="100000" kx="0" ky="0" algn="b" rotWithShape="0" blurRad="101600" dist="101600" dir="5400000">
              <a:srgbClr val="000000">
                <a:alpha val="56000"/>
              </a:srgbClr>
            </a:outerShdw>
          </a:effectLst>
          <a:extLst>
            <a:ext uri="{C572A759-6A51-4108-AA02-DFA0A04FC94B}">
              <ma14:wrappingTextBoxFlag xmlns:ma14="http://schemas.microsoft.com/office/mac/drawingml/2011/main" val="1"/>
            </a:ext>
          </a:extLst>
        </p:spPr>
        <p:txBody>
          <a:bodyPr tIns="91439" bIns="91439">
            <a:spAutoFit/>
          </a:bodyPr>
          <a:lstStyle>
            <a:lvl1pPr algn="l" defTabSz="1828800">
              <a:defRPr b="1" spc="600" sz="13200">
                <a:solidFill>
                  <a:srgbClr val="FFFFFF"/>
                </a:solidFill>
                <a:latin typeface="Source Sans Pro Black"/>
                <a:ea typeface="Source Sans Pro Black"/>
                <a:cs typeface="Source Sans Pro Black"/>
                <a:sym typeface="Source Sans Pro Black"/>
              </a:defRPr>
            </a:lvl1pPr>
          </a:lstStyle>
          <a:p>
            <a:pPr/>
            <a:r>
              <a:t>announcements</a:t>
            </a:r>
          </a:p>
        </p:txBody>
      </p:sp>
      <p:sp>
        <p:nvSpPr>
          <p:cNvPr id="686" name="Shape 686"/>
          <p:cNvSpPr/>
          <p:nvPr/>
        </p:nvSpPr>
        <p:spPr>
          <a:xfrm>
            <a:off x="1975103" y="3365420"/>
            <a:ext cx="11247122" cy="16814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sz="4800">
                <a:solidFill>
                  <a:srgbClr val="FFFFFF"/>
                </a:solidFill>
                <a:latin typeface="Calibri"/>
                <a:ea typeface="Calibri"/>
                <a:cs typeface="Calibri"/>
                <a:sym typeface="Calibri"/>
              </a:defRPr>
            </a:lvl1pPr>
          </a:lstStyle>
          <a:p>
            <a:pPr/>
            <a:r>
              <a:t>How are we doing?  Do survey for chance of winning Xbox One and other prizes.</a:t>
            </a:r>
          </a:p>
        </p:txBody>
      </p:sp>
      <p:pic>
        <p:nvPicPr>
          <p:cNvPr id="687" name="image15.png"/>
          <p:cNvPicPr>
            <a:picLocks noChangeAspect="1"/>
          </p:cNvPicPr>
          <p:nvPr/>
        </p:nvPicPr>
        <p:blipFill>
          <a:blip r:embed="rId4">
            <a:extLst/>
          </a:blip>
          <a:stretch>
            <a:fillRect/>
          </a:stretch>
        </p:blipFill>
        <p:spPr>
          <a:xfrm>
            <a:off x="5297213" y="5027414"/>
            <a:ext cx="3835739" cy="3835739"/>
          </a:xfrm>
          <a:prstGeom prst="rect">
            <a:avLst/>
          </a:prstGeom>
          <a:ln w="12700">
            <a:miter lim="400000"/>
          </a:ln>
        </p:spPr>
      </p:pic>
      <p:sp>
        <p:nvSpPr>
          <p:cNvPr id="688" name="Shape 688"/>
          <p:cNvSpPr/>
          <p:nvPr/>
        </p:nvSpPr>
        <p:spPr>
          <a:xfrm>
            <a:off x="13478256" y="3400945"/>
            <a:ext cx="9186673" cy="28625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4800">
                <a:solidFill>
                  <a:srgbClr val="FFFFFF"/>
                </a:solidFill>
                <a:latin typeface="Calibri"/>
                <a:ea typeface="Calibri"/>
                <a:cs typeface="Calibri"/>
                <a:sym typeface="Calibri"/>
              </a:defRPr>
            </a:pPr>
            <a:r>
              <a:t>Wireless</a:t>
            </a:r>
          </a:p>
          <a:p>
            <a:pPr algn="l" defTabSz="1828800">
              <a:defRPr b="1" sz="6400">
                <a:solidFill>
                  <a:srgbClr val="F2F2F2"/>
                </a:solidFill>
                <a:latin typeface="Times New Roman"/>
                <a:ea typeface="Times New Roman"/>
                <a:cs typeface="Times New Roman"/>
                <a:sym typeface="Times New Roman"/>
              </a:defRPr>
            </a:pPr>
            <a:r>
              <a:t>	</a:t>
            </a:r>
            <a:r>
              <a:rPr b="0" sz="4800">
                <a:solidFill>
                  <a:srgbClr val="FFFFFF"/>
                </a:solidFill>
                <a:latin typeface="Calibri"/>
                <a:ea typeface="Calibri"/>
                <a:cs typeface="Calibri"/>
                <a:sym typeface="Calibri"/>
              </a:rPr>
              <a:t>SSID: SilverLiningsAttendees</a:t>
            </a:r>
            <a:endParaRPr sz="4800">
              <a:solidFill>
                <a:srgbClr val="FFFFFF"/>
              </a:solidFill>
            </a:endParaRPr>
          </a:p>
          <a:p>
            <a:pPr algn="l" defTabSz="1828800">
              <a:defRPr sz="4800">
                <a:solidFill>
                  <a:srgbClr val="FFFFFF"/>
                </a:solidFill>
                <a:latin typeface="Calibri"/>
                <a:ea typeface="Calibri"/>
                <a:cs typeface="Calibri"/>
                <a:sym typeface="Calibri"/>
              </a:defRPr>
            </a:pPr>
            <a:r>
              <a:t>	Password: </a:t>
            </a:r>
            <a:r>
              <a:rPr b="1" sz="6400"/>
              <a:t>Section31</a:t>
            </a:r>
          </a:p>
        </p:txBody>
      </p:sp>
      <p:sp>
        <p:nvSpPr>
          <p:cNvPr id="689" name="Shape 689"/>
          <p:cNvSpPr/>
          <p:nvPr/>
        </p:nvSpPr>
        <p:spPr>
          <a:xfrm>
            <a:off x="2525528" y="9088590"/>
            <a:ext cx="9138663" cy="13004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7200" u="sng">
                <a:solidFill>
                  <a:srgbClr val="F2F2F2"/>
                </a:solidFill>
                <a:latin typeface="Calibri"/>
                <a:ea typeface="Calibri"/>
                <a:cs typeface="Calibri"/>
                <a:sym typeface="Calibri"/>
              </a:defRPr>
            </a:lvl1pPr>
          </a:lstStyle>
          <a:p>
            <a:pPr/>
            <a:r>
              <a:t>http://bit.ly/StlSLSurvey</a:t>
            </a: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3" name="Shape 693"/>
          <p:cNvSpPr/>
          <p:nvPr>
            <p:ph type="title"/>
          </p:nvPr>
        </p:nvSpPr>
        <p:spPr>
          <a:prstGeom prst="rect">
            <a:avLst/>
          </a:prstGeom>
        </p:spPr>
        <p:txBody>
          <a:bodyPr/>
          <a:lstStyle/>
          <a:p>
            <a:pPr/>
          </a:p>
        </p:txBody>
      </p:sp>
      <p:sp>
        <p:nvSpPr>
          <p:cNvPr id="694" name="Shape 694"/>
          <p:cNvSpPr/>
          <p:nvPr>
            <p:ph type="body" idx="1"/>
          </p:nvPr>
        </p:nvSpPr>
        <p:spPr>
          <a:prstGeom prst="rect">
            <a:avLst/>
          </a:prstGeom>
        </p:spPr>
        <p:txBody>
          <a:bodyPr/>
          <a:lstStyle/>
          <a:p>
            <a:pPr/>
            <a:r>
              <a:t>Testing should </a:t>
            </a:r>
          </a:p>
          <a:p>
            <a:pPr lvl="1"/>
            <a:r>
              <a:t>match Production</a:t>
            </a:r>
          </a:p>
          <a:p>
            <a:pPr lvl="1"/>
            <a:r>
              <a:t>be fast</a:t>
            </a:r>
          </a:p>
          <a:p>
            <a:pPr lvl="1"/>
            <a:r>
              <a:t>be simple</a:t>
            </a:r>
          </a:p>
          <a:p>
            <a:pPr lvl="1"/>
            <a:r>
              <a:t>be repeatable</a:t>
            </a: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ph type="title"/>
          </p:nvPr>
        </p:nvSpPr>
        <p:spPr>
          <a:prstGeom prst="rect">
            <a:avLst/>
          </a:prstGeom>
        </p:spPr>
        <p:txBody>
          <a:bodyPr/>
          <a:lstStyle/>
          <a:p>
            <a:pPr/>
          </a:p>
        </p:txBody>
      </p:sp>
      <p:sp>
        <p:nvSpPr>
          <p:cNvPr id="697" name="Shape 697"/>
          <p:cNvSpPr/>
          <p:nvPr>
            <p:ph type="body" idx="1"/>
          </p:nvPr>
        </p:nvSpPr>
        <p:spPr>
          <a:prstGeom prst="rect">
            <a:avLst/>
          </a:prstGeom>
        </p:spPr>
        <p:txBody>
          <a:bodyPr/>
          <a:lstStyle/>
          <a:p>
            <a:pPr/>
            <a:r>
              <a:t>Machines/containers should be built from scratch</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lvl1pPr defTabSz="726440">
              <a:defRPr sz="9856"/>
            </a:lvl1pPr>
          </a:lstStyle>
          <a:p>
            <a:pPr/>
            <a:r>
              <a:t>Enterprise circa 2013 vs. test-kitchen</a:t>
            </a:r>
          </a:p>
        </p:txBody>
      </p:sp>
      <p:graphicFrame>
        <p:nvGraphicFramePr>
          <p:cNvPr id="215" name="Table 215"/>
          <p:cNvGraphicFramePr/>
          <p:nvPr/>
        </p:nvGraphicFramePr>
        <p:xfrm>
          <a:off x="1778000" y="3848100"/>
          <a:ext cx="20828000" cy="808990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5207000"/>
                <a:gridCol w="5207000"/>
                <a:gridCol w="5207000"/>
                <a:gridCol w="5207000"/>
              </a:tblGrid>
              <a:tr h="1617980">
                <a:tc>
                  <a:txBody>
                    <a:bodyPr/>
                    <a:lstStyle/>
                    <a:p>
                      <a:pPr defTabSz="914400">
                        <a:defRPr sz="3600">
                          <a:sym typeface="Helvetica"/>
                        </a:defRPr>
                      </a:pPr>
                    </a:p>
                  </a:txBody>
                  <a:tcPr marL="50800" marR="50800" marT="50800" marB="50800" anchor="ctr" anchorCtr="0" horzOverflow="overflow"/>
                </a:tc>
                <a:tc>
                  <a:txBody>
                    <a:bodyPr/>
                    <a:lstStyle/>
                    <a:p>
                      <a:pPr defTabSz="914400">
                        <a:defRPr b="0" sz="1800">
                          <a:solidFill>
                            <a:srgbClr val="000000"/>
                          </a:solidFill>
                        </a:defRPr>
                      </a:pPr>
                      <a:r>
                        <a:rPr b="1" sz="3600">
                          <a:solidFill>
                            <a:srgbClr val="FFFFFF"/>
                          </a:solidFill>
                          <a:sym typeface="Helvetica"/>
                        </a:rPr>
                        <a:t>Enterprise VMWare</a:t>
                      </a:r>
                    </a:p>
                  </a:txBody>
                  <a:tcPr marL="50800" marR="50800" marT="50800" marB="50800" anchor="ctr" anchorCtr="0" horzOverflow="overflow"/>
                </a:tc>
                <a:tc>
                  <a:txBody>
                    <a:bodyPr/>
                    <a:lstStyle/>
                    <a:p>
                      <a:pPr defTabSz="914400">
                        <a:defRPr b="0" sz="1800">
                          <a:solidFill>
                            <a:srgbClr val="000000"/>
                          </a:solidFill>
                        </a:defRPr>
                      </a:pPr>
                      <a:r>
                        <a:rPr b="1" sz="3600">
                          <a:solidFill>
                            <a:srgbClr val="FFFFFF"/>
                          </a:solidFill>
                          <a:sym typeface="Helvetica"/>
                        </a:rPr>
                        <a:t>On Prem Test Cloud</a:t>
                      </a:r>
                    </a:p>
                  </a:txBody>
                  <a:tcPr marL="50800" marR="50800" marT="50800" marB="50800" anchor="ctr" anchorCtr="0" horzOverflow="overflow"/>
                </a:tc>
                <a:tc>
                  <a:txBody>
                    <a:bodyPr/>
                    <a:lstStyle/>
                    <a:p>
                      <a:pPr defTabSz="914400">
                        <a:defRPr b="0" sz="1800">
                          <a:solidFill>
                            <a:srgbClr val="000000"/>
                          </a:solidFill>
                        </a:defRPr>
                      </a:pPr>
                      <a:r>
                        <a:rPr b="1" sz="3600">
                          <a:solidFill>
                            <a:srgbClr val="FFFFFF"/>
                          </a:solidFill>
                          <a:sym typeface="Helvetica"/>
                        </a:rPr>
                        <a:t>Test Kitchen</a:t>
                      </a:r>
                    </a:p>
                  </a:txBody>
                  <a:tcPr marL="50800" marR="50800" marT="50800" marB="50800" anchor="ctr" anchorCtr="0" horzOverflow="overflow"/>
                </a:tc>
              </a:tr>
              <a:tr h="1617980">
                <a:tc>
                  <a:txBody>
                    <a:bodyPr/>
                    <a:lstStyle/>
                    <a:p>
                      <a:pPr defTabSz="914400">
                        <a:defRPr b="0" sz="1800">
                          <a:solidFill>
                            <a:srgbClr val="000000"/>
                          </a:solidFill>
                        </a:defRPr>
                      </a:pPr>
                      <a:r>
                        <a:rPr b="1" sz="3600">
                          <a:solidFill>
                            <a:srgbClr val="FFFFFF"/>
                          </a:solidFill>
                          <a:sym typeface="Helvetica"/>
                        </a:rPr>
                        <a:t>Time to create/acquire VM’s</a:t>
                      </a:r>
                    </a:p>
                  </a:txBody>
                  <a:tcPr marL="50800" marR="50800" marT="50800" marB="50800" anchor="ctr" anchorCtr="0" horzOverflow="overflow"/>
                </a:tc>
                <a:tc>
                  <a:txBody>
                    <a:bodyPr/>
                    <a:lstStyle/>
                    <a:p>
                      <a:pPr defTabSz="914400">
                        <a:defRPr sz="1800"/>
                      </a:pPr>
                      <a:r>
                        <a:rPr sz="3600"/>
                        <a:t>1 week to 3 months</a:t>
                      </a:r>
                    </a:p>
                  </a:txBody>
                  <a:tcPr marL="50800" marR="50800" marT="50800" marB="50800" anchor="ctr" anchorCtr="0" horzOverflow="overflow"/>
                </a:tc>
                <a:tc>
                  <a:txBody>
                    <a:bodyPr/>
                    <a:lstStyle/>
                    <a:p>
                      <a:pPr defTabSz="914400">
                        <a:defRPr sz="1800"/>
                      </a:pPr>
                      <a:r>
                        <a:rPr sz="3600"/>
                        <a:t>10 minutes to 2 days</a:t>
                      </a:r>
                    </a:p>
                  </a:txBody>
                  <a:tcPr marL="50800" marR="50800" marT="50800" marB="50800" anchor="ctr" anchorCtr="0" horzOverflow="overflow"/>
                </a:tc>
                <a:tc>
                  <a:txBody>
                    <a:bodyPr/>
                    <a:lstStyle/>
                    <a:p>
                      <a:pPr defTabSz="914400">
                        <a:defRPr sz="1800"/>
                      </a:pPr>
                      <a:r>
                        <a:rPr sz="3600"/>
                        <a:t>1 minute to 30 minutes</a:t>
                      </a:r>
                    </a:p>
                  </a:txBody>
                  <a:tcPr marL="50800" marR="50800" marT="50800" marB="50800" anchor="ctr" anchorCtr="0" horzOverflow="overflow"/>
                </a:tc>
              </a:tr>
              <a:tr h="1617980">
                <a:tc>
                  <a:txBody>
                    <a:bodyPr/>
                    <a:lstStyle/>
                    <a:p>
                      <a:pPr defTabSz="914400">
                        <a:defRPr b="0" sz="1800">
                          <a:solidFill>
                            <a:srgbClr val="000000"/>
                          </a:solidFill>
                        </a:defRPr>
                      </a:pPr>
                      <a:r>
                        <a:rPr b="1" sz="3600">
                          <a:solidFill>
                            <a:srgbClr val="FFFFFF"/>
                          </a:solidFill>
                          <a:sym typeface="Helvetica"/>
                        </a:rPr>
                        <a:t>Time to recreate VM’s</a:t>
                      </a:r>
                    </a:p>
                  </a:txBody>
                  <a:tcPr marL="50800" marR="50800" marT="50800" marB="50800" anchor="ctr" anchorCtr="0" horzOverflow="overflow"/>
                </a:tc>
                <a:tc>
                  <a:txBody>
                    <a:bodyPr/>
                    <a:lstStyle/>
                    <a:p>
                      <a:pPr defTabSz="914400">
                        <a:defRPr sz="1800"/>
                      </a:pPr>
                      <a:r>
                        <a:rPr sz="3600"/>
                        <a:t>1 week to 3 months
Reclaim: 2-4 times/year</a:t>
                      </a:r>
                    </a:p>
                  </a:txBody>
                  <a:tcPr marL="50800" marR="50800" marT="50800" marB="50800" anchor="ctr" anchorCtr="0" horzOverflow="overflow"/>
                </a:tc>
                <a:tc>
                  <a:txBody>
                    <a:bodyPr/>
                    <a:lstStyle/>
                    <a:p>
                      <a:pPr defTabSz="914400">
                        <a:defRPr sz="1800"/>
                      </a:pPr>
                      <a:r>
                        <a:rPr sz="3600"/>
                        <a:t>15 minutes to 4 hours</a:t>
                      </a:r>
                    </a:p>
                  </a:txBody>
                  <a:tcPr marL="50800" marR="50800" marT="50800" marB="50800" anchor="ctr" anchorCtr="0" horzOverflow="overflow"/>
                </a:tc>
                <a:tc>
                  <a:txBody>
                    <a:bodyPr/>
                    <a:lstStyle/>
                    <a:p>
                      <a:pPr defTabSz="914400">
                        <a:defRPr sz="1800"/>
                      </a:pPr>
                      <a:r>
                        <a:rPr sz="3600"/>
                        <a:t>1 minute to 5 minutes</a:t>
                      </a:r>
                    </a:p>
                  </a:txBody>
                  <a:tcPr marL="50800" marR="50800" marT="50800" marB="50800" anchor="ctr" anchorCtr="0" horzOverflow="overflow"/>
                </a:tc>
              </a:tr>
              <a:tr h="1617980">
                <a:tc>
                  <a:txBody>
                    <a:bodyPr/>
                    <a:lstStyle/>
                    <a:p>
                      <a:pPr defTabSz="914400">
                        <a:defRPr b="0" sz="1800">
                          <a:solidFill>
                            <a:srgbClr val="000000"/>
                          </a:solidFill>
                        </a:defRPr>
                      </a:pPr>
                      <a:r>
                        <a:rPr b="1" sz="3600">
                          <a:solidFill>
                            <a:srgbClr val="FFFFFF"/>
                          </a:solidFill>
                          <a:sym typeface="Helvetica"/>
                        </a:rPr>
                        <a:t>Method to create</a:t>
                      </a:r>
                    </a:p>
                  </a:txBody>
                  <a:tcPr marL="50800" marR="50800" marT="50800" marB="50800" anchor="ctr" anchorCtr="0" horzOverflow="overflow"/>
                </a:tc>
                <a:tc>
                  <a:txBody>
                    <a:bodyPr/>
                    <a:lstStyle/>
                    <a:p>
                      <a:pPr defTabSz="914400">
                        <a:defRPr sz="1800"/>
                      </a:pPr>
                      <a:r>
                        <a:rPr sz="3600"/>
                        <a:t>Log an Issue - Manual work by separate team</a:t>
                      </a:r>
                    </a:p>
                  </a:txBody>
                  <a:tcPr marL="50800" marR="50800" marT="50800" marB="50800" anchor="ctr" anchorCtr="0" horzOverflow="overflow"/>
                </a:tc>
                <a:tc>
                  <a:txBody>
                    <a:bodyPr/>
                    <a:lstStyle/>
                    <a:p>
                      <a:pPr defTabSz="914400">
                        <a:defRPr sz="1800"/>
                      </a:pPr>
                      <a:r>
                        <a:rPr sz="3600"/>
                        <a:t>Manual or internally built brittle tooling</a:t>
                      </a:r>
                    </a:p>
                  </a:txBody>
                  <a:tcPr marL="50800" marR="50800" marT="50800" marB="50800" anchor="ctr" anchorCtr="0" horzOverflow="overflow"/>
                </a:tc>
                <a:tc>
                  <a:txBody>
                    <a:bodyPr/>
                    <a:lstStyle/>
                    <a:p>
                      <a:pPr defTabSz="914400">
                        <a:defRPr sz="1800"/>
                      </a:pPr>
                      <a:r>
                        <a:rPr sz="3600"/>
                        <a:t>Command Line</a:t>
                      </a:r>
                    </a:p>
                  </a:txBody>
                  <a:tcPr marL="50800" marR="50800" marT="50800" marB="50800" anchor="ctr" anchorCtr="0" horzOverflow="overflow"/>
                </a:tc>
              </a:tr>
              <a:tr h="1617980">
                <a:tc>
                  <a:txBody>
                    <a:bodyPr/>
                    <a:lstStyle/>
                    <a:p>
                      <a:pPr defTabSz="914400">
                        <a:defRPr b="0" sz="1800">
                          <a:solidFill>
                            <a:srgbClr val="000000"/>
                          </a:solidFill>
                        </a:defRPr>
                      </a:pPr>
                      <a:r>
                        <a:rPr b="1" sz="3600">
                          <a:solidFill>
                            <a:srgbClr val="FFFFFF"/>
                          </a:solidFill>
                          <a:sym typeface="Helvetica"/>
                        </a:rPr>
                        <a:t>VM OS Settings</a:t>
                      </a:r>
                    </a:p>
                  </a:txBody>
                  <a:tcPr marL="50800" marR="50800" marT="50800" marB="50800" anchor="ctr" anchorCtr="0" horzOverflow="overflow"/>
                </a:tc>
                <a:tc>
                  <a:txBody>
                    <a:bodyPr/>
                    <a:lstStyle/>
                    <a:p>
                      <a:pPr defTabSz="914400">
                        <a:defRPr sz="1800"/>
                      </a:pPr>
                      <a:r>
                        <a:rPr sz="3600"/>
                        <a:t>Log an Issue: to create modifications</a:t>
                      </a:r>
                    </a:p>
                  </a:txBody>
                  <a:tcPr marL="50800" marR="50800" marT="50800" marB="50800" anchor="ctr" anchorCtr="0" horzOverflow="overflow"/>
                </a:tc>
                <a:tc>
                  <a:txBody>
                    <a:bodyPr/>
                    <a:lstStyle/>
                    <a:p>
                      <a:pPr defTabSz="914400">
                        <a:defRPr sz="1800"/>
                      </a:pPr>
                      <a:r>
                        <a:rPr sz="3600"/>
                        <a:t>Log an Issue: to create modifications</a:t>
                      </a:r>
                    </a:p>
                  </a:txBody>
                  <a:tcPr marL="50800" marR="50800" marT="50800" marB="50800" anchor="ctr" anchorCtr="0" horzOverflow="overflow"/>
                </a:tc>
                <a:tc>
                  <a:txBody>
                    <a:bodyPr/>
                    <a:lstStyle/>
                    <a:p>
                      <a:pPr defTabSz="914400">
                        <a:defRPr sz="1800"/>
                      </a:pPr>
                      <a:r>
                        <a:rPr sz="3600"/>
                        <a:t>Research and test on next run</a:t>
                      </a:r>
                    </a:p>
                  </a:txBody>
                  <a:tcPr marL="50800" marR="50800" marT="50800" marB="50800" anchor="ctr" anchorCtr="0" horzOverflow="overflow"/>
                </a:tc>
              </a:tr>
            </a:tbl>
          </a:graphicData>
        </a:graphic>
      </p:graphicFrame>
      <p:pic>
        <p:nvPicPr>
          <p:cNvPr id="216" name=""/>
          <p:cNvPicPr>
            <a:picLocks noChangeAspect="0"/>
          </p:cNvPicPr>
          <p:nvPr/>
        </p:nvPicPr>
        <p:blipFill>
          <a:blip r:embed="rId3">
            <a:extLst/>
          </a:blip>
          <a:stretch>
            <a:fillRect/>
          </a:stretch>
        </p:blipFill>
        <p:spPr>
          <a:xfrm>
            <a:off x="6832600" y="5461000"/>
            <a:ext cx="5257800" cy="1600200"/>
          </a:xfrm>
          <a:prstGeom prst="rect">
            <a:avLst/>
          </a:prstGeom>
          <a:effectLst>
            <a:outerShdw sx="100000" sy="100000" kx="0" ky="0" algn="b" rotWithShape="0" blurRad="38100" dist="25400" dir="5400000">
              <a:srgbClr val="000000">
                <a:alpha val="50000"/>
              </a:srgbClr>
            </a:outerShdw>
          </a:effectLst>
        </p:spPr>
      </p:pic>
      <p:pic>
        <p:nvPicPr>
          <p:cNvPr id="217" name=""/>
          <p:cNvPicPr>
            <a:picLocks noChangeAspect="0"/>
          </p:cNvPicPr>
          <p:nvPr/>
        </p:nvPicPr>
        <p:blipFill>
          <a:blip r:embed="rId3">
            <a:extLst/>
          </a:blip>
          <a:stretch>
            <a:fillRect/>
          </a:stretch>
        </p:blipFill>
        <p:spPr>
          <a:xfrm>
            <a:off x="17195800" y="5461000"/>
            <a:ext cx="5257800" cy="1600200"/>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nvSpPr>
        <p:spPr>
          <a:xfrm>
            <a:off x="3583781" y="3196828"/>
            <a:ext cx="3571876" cy="9876235"/>
          </a:xfrm>
          <a:prstGeom prst="roundRect">
            <a:avLst>
              <a:gd name="adj" fmla="val 20400"/>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222" name="Shape 222"/>
          <p:cNvSpPr/>
          <p:nvPr/>
        </p:nvSpPr>
        <p:spPr>
          <a:xfrm>
            <a:off x="8262937" y="3196828"/>
            <a:ext cx="3571876" cy="9876235"/>
          </a:xfrm>
          <a:prstGeom prst="roundRect">
            <a:avLst>
              <a:gd name="adj" fmla="val 20400"/>
            </a:avLst>
          </a:pr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223" name="Shape 223"/>
          <p:cNvSpPr/>
          <p:nvPr/>
        </p:nvSpPr>
        <p:spPr>
          <a:xfrm>
            <a:off x="12942093" y="3196828"/>
            <a:ext cx="3571876" cy="9876235"/>
          </a:xfrm>
          <a:prstGeom prst="roundRect">
            <a:avLst>
              <a:gd name="adj" fmla="val 20400"/>
            </a:avLst>
          </a:prstGeom>
          <a:blipFill>
            <a:blip r:embed="rId5"/>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224" name="Shape 224"/>
          <p:cNvSpPr/>
          <p:nvPr/>
        </p:nvSpPr>
        <p:spPr>
          <a:xfrm>
            <a:off x="17335500" y="3196828"/>
            <a:ext cx="3571875" cy="9876235"/>
          </a:xfrm>
          <a:prstGeom prst="roundRect">
            <a:avLst>
              <a:gd name="adj" fmla="val 20400"/>
            </a:avLst>
          </a:prstGeom>
          <a:blipFill>
            <a:blip r:embed="rId6"/>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225" name="Shape 225"/>
          <p:cNvSpPr/>
          <p:nvPr/>
        </p:nvSpPr>
        <p:spPr>
          <a:xfrm>
            <a:off x="4466113" y="2372121"/>
            <a:ext cx="18072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Driver</a:t>
            </a:r>
          </a:p>
        </p:txBody>
      </p:sp>
      <p:sp>
        <p:nvSpPr>
          <p:cNvPr id="226" name="Shape 226"/>
          <p:cNvSpPr/>
          <p:nvPr/>
        </p:nvSpPr>
        <p:spPr>
          <a:xfrm>
            <a:off x="8427402" y="2372121"/>
            <a:ext cx="32429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Provisioner</a:t>
            </a:r>
          </a:p>
        </p:txBody>
      </p:sp>
      <p:sp>
        <p:nvSpPr>
          <p:cNvPr id="227" name="Shape 227"/>
          <p:cNvSpPr/>
          <p:nvPr/>
        </p:nvSpPr>
        <p:spPr>
          <a:xfrm>
            <a:off x="13500893" y="2372121"/>
            <a:ext cx="24542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Platform</a:t>
            </a:r>
          </a:p>
        </p:txBody>
      </p:sp>
      <p:sp>
        <p:nvSpPr>
          <p:cNvPr id="228" name="Shape 228"/>
          <p:cNvSpPr/>
          <p:nvPr/>
        </p:nvSpPr>
        <p:spPr>
          <a:xfrm>
            <a:off x="18094007" y="2372121"/>
            <a:ext cx="20548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Verifier</a:t>
            </a:r>
          </a:p>
        </p:txBody>
      </p:sp>
      <p:pic>
        <p:nvPicPr>
          <p:cNvPr id="229" name="Vagrant.png"/>
          <p:cNvPicPr>
            <a:picLocks noChangeAspect="1"/>
          </p:cNvPicPr>
          <p:nvPr/>
        </p:nvPicPr>
        <p:blipFill>
          <a:blip r:embed="rId7">
            <a:extLst/>
          </a:blip>
          <a:stretch>
            <a:fillRect/>
          </a:stretch>
        </p:blipFill>
        <p:spPr>
          <a:xfrm>
            <a:off x="4227510" y="3661102"/>
            <a:ext cx="747060" cy="910829"/>
          </a:xfrm>
          <a:prstGeom prst="rect">
            <a:avLst/>
          </a:prstGeom>
          <a:ln w="12700">
            <a:miter lim="400000"/>
          </a:ln>
        </p:spPr>
      </p:pic>
      <p:pic>
        <p:nvPicPr>
          <p:cNvPr id="230" name="docker_image.png"/>
          <p:cNvPicPr>
            <a:picLocks noChangeAspect="1"/>
          </p:cNvPicPr>
          <p:nvPr/>
        </p:nvPicPr>
        <p:blipFill>
          <a:blip r:embed="rId8">
            <a:extLst/>
          </a:blip>
          <a:stretch>
            <a:fillRect/>
          </a:stretch>
        </p:blipFill>
        <p:spPr>
          <a:xfrm>
            <a:off x="5276827" y="3381010"/>
            <a:ext cx="1648800" cy="1471012"/>
          </a:xfrm>
          <a:prstGeom prst="rect">
            <a:avLst/>
          </a:prstGeom>
          <a:ln w="12700">
            <a:miter lim="400000"/>
          </a:ln>
        </p:spPr>
      </p:pic>
      <p:pic>
        <p:nvPicPr>
          <p:cNvPr id="231" name="aws-ec2.png"/>
          <p:cNvPicPr>
            <a:picLocks noChangeAspect="1"/>
          </p:cNvPicPr>
          <p:nvPr/>
        </p:nvPicPr>
        <p:blipFill>
          <a:blip r:embed="rId9">
            <a:extLst/>
          </a:blip>
          <a:stretch>
            <a:fillRect/>
          </a:stretch>
        </p:blipFill>
        <p:spPr>
          <a:xfrm>
            <a:off x="4728378" y="5333333"/>
            <a:ext cx="1282682" cy="1282683"/>
          </a:xfrm>
          <a:prstGeom prst="rect">
            <a:avLst/>
          </a:prstGeom>
          <a:ln w="12700">
            <a:miter lim="400000"/>
          </a:ln>
        </p:spPr>
      </p:pic>
      <p:sp>
        <p:nvSpPr>
          <p:cNvPr id="232" name="Shape 232"/>
          <p:cNvSpPr/>
          <p:nvPr/>
        </p:nvSpPr>
        <p:spPr>
          <a:xfrm>
            <a:off x="4973631" y="6896298"/>
            <a:ext cx="79217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ec2</a:t>
            </a:r>
          </a:p>
        </p:txBody>
      </p:sp>
      <p:pic>
        <p:nvPicPr>
          <p:cNvPr id="233" name="logo_lockup_cloud_platform_icon_vertical.png"/>
          <p:cNvPicPr>
            <a:picLocks noChangeAspect="1"/>
          </p:cNvPicPr>
          <p:nvPr/>
        </p:nvPicPr>
        <p:blipFill>
          <a:blip r:embed="rId10">
            <a:extLst/>
          </a:blip>
          <a:srcRect l="0" t="0" r="0" b="0"/>
          <a:stretch>
            <a:fillRect/>
          </a:stretch>
        </p:blipFill>
        <p:spPr>
          <a:xfrm>
            <a:off x="4035288" y="7765425"/>
            <a:ext cx="2668639" cy="1648800"/>
          </a:xfrm>
          <a:prstGeom prst="rect">
            <a:avLst/>
          </a:prstGeom>
          <a:ln w="12700">
            <a:miter lim="400000"/>
          </a:ln>
        </p:spPr>
      </p:pic>
      <p:pic>
        <p:nvPicPr>
          <p:cNvPr id="234" name="Microsoft-Azure_logo.png"/>
          <p:cNvPicPr>
            <a:picLocks noChangeAspect="1"/>
          </p:cNvPicPr>
          <p:nvPr/>
        </p:nvPicPr>
        <p:blipFill>
          <a:blip r:embed="rId11">
            <a:extLst/>
          </a:blip>
          <a:stretch>
            <a:fillRect/>
          </a:stretch>
        </p:blipFill>
        <p:spPr>
          <a:xfrm>
            <a:off x="3825001" y="9804866"/>
            <a:ext cx="3100626" cy="1038871"/>
          </a:xfrm>
          <a:prstGeom prst="rect">
            <a:avLst/>
          </a:prstGeom>
          <a:ln w="12700">
            <a:miter lim="400000"/>
          </a:ln>
        </p:spPr>
      </p:pic>
      <p:pic>
        <p:nvPicPr>
          <p:cNvPr id="235" name="terraform.png"/>
          <p:cNvPicPr>
            <a:picLocks noChangeAspect="1"/>
          </p:cNvPicPr>
          <p:nvPr/>
        </p:nvPicPr>
        <p:blipFill>
          <a:blip r:embed="rId12">
            <a:extLst/>
          </a:blip>
          <a:stretch>
            <a:fillRect/>
          </a:stretch>
        </p:blipFill>
        <p:spPr>
          <a:xfrm>
            <a:off x="4413992" y="11117460"/>
            <a:ext cx="1911454" cy="1911455"/>
          </a:xfrm>
          <a:prstGeom prst="rect">
            <a:avLst/>
          </a:prstGeom>
          <a:ln w="12700">
            <a:miter lim="400000"/>
          </a:ln>
        </p:spPr>
      </p:pic>
      <p:pic>
        <p:nvPicPr>
          <p:cNvPr id="236" name="Puppet_labs.png"/>
          <p:cNvPicPr>
            <a:picLocks noChangeAspect="1"/>
          </p:cNvPicPr>
          <p:nvPr/>
        </p:nvPicPr>
        <p:blipFill>
          <a:blip r:embed="rId13">
            <a:extLst/>
          </a:blip>
          <a:stretch>
            <a:fillRect/>
          </a:stretch>
        </p:blipFill>
        <p:spPr>
          <a:xfrm>
            <a:off x="9093148" y="5679211"/>
            <a:ext cx="1911454" cy="2079662"/>
          </a:xfrm>
          <a:prstGeom prst="rect">
            <a:avLst/>
          </a:prstGeom>
          <a:ln w="12700">
            <a:miter lim="400000"/>
          </a:ln>
        </p:spPr>
      </p:pic>
      <p:pic>
        <p:nvPicPr>
          <p:cNvPr id="237" name="ansible_logo_black_square.png"/>
          <p:cNvPicPr>
            <a:picLocks noChangeAspect="1"/>
          </p:cNvPicPr>
          <p:nvPr/>
        </p:nvPicPr>
        <p:blipFill>
          <a:blip r:embed="rId14">
            <a:extLst/>
          </a:blip>
          <a:stretch>
            <a:fillRect/>
          </a:stretch>
        </p:blipFill>
        <p:spPr>
          <a:xfrm>
            <a:off x="9093148" y="8179523"/>
            <a:ext cx="1874806" cy="1874807"/>
          </a:xfrm>
          <a:prstGeom prst="rect">
            <a:avLst/>
          </a:prstGeom>
          <a:ln w="12700">
            <a:miter lim="400000"/>
          </a:ln>
        </p:spPr>
      </p:pic>
      <p:pic>
        <p:nvPicPr>
          <p:cNvPr id="238" name="saltstack.png"/>
          <p:cNvPicPr>
            <a:picLocks noChangeAspect="1"/>
          </p:cNvPicPr>
          <p:nvPr/>
        </p:nvPicPr>
        <p:blipFill>
          <a:blip r:embed="rId15">
            <a:extLst/>
          </a:blip>
          <a:stretch>
            <a:fillRect/>
          </a:stretch>
        </p:blipFill>
        <p:spPr>
          <a:xfrm>
            <a:off x="8560809" y="10626258"/>
            <a:ext cx="2729543" cy="1648644"/>
          </a:xfrm>
          <a:prstGeom prst="rect">
            <a:avLst/>
          </a:prstGeom>
          <a:ln w="12700">
            <a:miter lim="400000"/>
          </a:ln>
        </p:spPr>
      </p:pic>
      <p:pic>
        <p:nvPicPr>
          <p:cNvPr id="239" name="chef-logo.png"/>
          <p:cNvPicPr>
            <a:picLocks noChangeAspect="1"/>
          </p:cNvPicPr>
          <p:nvPr/>
        </p:nvPicPr>
        <p:blipFill>
          <a:blip r:embed="rId16">
            <a:extLst/>
          </a:blip>
          <a:stretch>
            <a:fillRect/>
          </a:stretch>
        </p:blipFill>
        <p:spPr>
          <a:xfrm>
            <a:off x="8993950" y="3232477"/>
            <a:ext cx="2296402" cy="2511743"/>
          </a:xfrm>
          <a:prstGeom prst="rect">
            <a:avLst/>
          </a:prstGeom>
          <a:ln w="12700">
            <a:miter lim="400000"/>
          </a:ln>
        </p:spPr>
      </p:pic>
      <p:pic>
        <p:nvPicPr>
          <p:cNvPr id="240" name="logo-ubuntu.png"/>
          <p:cNvPicPr>
            <a:picLocks noChangeAspect="1"/>
          </p:cNvPicPr>
          <p:nvPr/>
        </p:nvPicPr>
        <p:blipFill>
          <a:blip r:embed="rId17">
            <a:extLst/>
          </a:blip>
          <a:stretch>
            <a:fillRect/>
          </a:stretch>
        </p:blipFill>
        <p:spPr>
          <a:xfrm>
            <a:off x="13135475" y="5932527"/>
            <a:ext cx="3552834" cy="2511743"/>
          </a:xfrm>
          <a:prstGeom prst="rect">
            <a:avLst/>
          </a:prstGeom>
          <a:ln w="12700">
            <a:miter lim="400000"/>
          </a:ln>
        </p:spPr>
      </p:pic>
      <p:pic>
        <p:nvPicPr>
          <p:cNvPr id="241" name="windows.png"/>
          <p:cNvPicPr>
            <a:picLocks noChangeAspect="1"/>
          </p:cNvPicPr>
          <p:nvPr/>
        </p:nvPicPr>
        <p:blipFill>
          <a:blip r:embed="rId18">
            <a:extLst/>
          </a:blip>
          <a:stretch>
            <a:fillRect/>
          </a:stretch>
        </p:blipFill>
        <p:spPr>
          <a:xfrm>
            <a:off x="13456353" y="3286125"/>
            <a:ext cx="2911079" cy="2911079"/>
          </a:xfrm>
          <a:prstGeom prst="rect">
            <a:avLst/>
          </a:prstGeom>
          <a:ln w="12700">
            <a:miter lim="400000"/>
          </a:ln>
        </p:spPr>
      </p:pic>
      <p:pic>
        <p:nvPicPr>
          <p:cNvPr id="242" name="redhat_logo.png"/>
          <p:cNvPicPr>
            <a:picLocks noChangeAspect="1"/>
          </p:cNvPicPr>
          <p:nvPr/>
        </p:nvPicPr>
        <p:blipFill>
          <a:blip r:embed="rId19">
            <a:extLst/>
          </a:blip>
          <a:stretch>
            <a:fillRect/>
          </a:stretch>
        </p:blipFill>
        <p:spPr>
          <a:xfrm>
            <a:off x="13393601" y="8025272"/>
            <a:ext cx="2911079" cy="2183310"/>
          </a:xfrm>
          <a:prstGeom prst="rect">
            <a:avLst/>
          </a:prstGeom>
          <a:ln w="12700">
            <a:miter lim="400000"/>
          </a:ln>
        </p:spPr>
      </p:pic>
      <p:pic>
        <p:nvPicPr>
          <p:cNvPr id="243" name="rspec.png"/>
          <p:cNvPicPr>
            <a:picLocks noChangeAspect="1"/>
          </p:cNvPicPr>
          <p:nvPr/>
        </p:nvPicPr>
        <p:blipFill>
          <a:blip r:embed="rId20">
            <a:extLst/>
          </a:blip>
          <a:stretch>
            <a:fillRect/>
          </a:stretch>
        </p:blipFill>
        <p:spPr>
          <a:xfrm>
            <a:off x="17995670" y="3839695"/>
            <a:ext cx="2143126" cy="2143126"/>
          </a:xfrm>
          <a:prstGeom prst="rect">
            <a:avLst/>
          </a:prstGeom>
          <a:ln w="12700">
            <a:miter lim="400000"/>
          </a:ln>
        </p:spPr>
      </p:pic>
      <p:pic>
        <p:nvPicPr>
          <p:cNvPr id="244" name="serverspec.png"/>
          <p:cNvPicPr>
            <a:picLocks noChangeAspect="1"/>
          </p:cNvPicPr>
          <p:nvPr/>
        </p:nvPicPr>
        <p:blipFill>
          <a:blip r:embed="rId21">
            <a:extLst/>
          </a:blip>
          <a:stretch>
            <a:fillRect/>
          </a:stretch>
        </p:blipFill>
        <p:spPr>
          <a:xfrm>
            <a:off x="17919033" y="6593030"/>
            <a:ext cx="2296402" cy="529940"/>
          </a:xfrm>
          <a:prstGeom prst="rect">
            <a:avLst/>
          </a:prstGeom>
          <a:ln w="12700">
            <a:miter lim="400000"/>
          </a:ln>
        </p:spPr>
      </p:pic>
      <p:pic>
        <p:nvPicPr>
          <p:cNvPr id="245" name="pester.png"/>
          <p:cNvPicPr>
            <a:picLocks noChangeAspect="1"/>
          </p:cNvPicPr>
          <p:nvPr/>
        </p:nvPicPr>
        <p:blipFill>
          <a:blip r:embed="rId22">
            <a:extLst/>
          </a:blip>
          <a:stretch>
            <a:fillRect/>
          </a:stretch>
        </p:blipFill>
        <p:spPr>
          <a:xfrm>
            <a:off x="18111506" y="7733179"/>
            <a:ext cx="1911454" cy="1911454"/>
          </a:xfrm>
          <a:prstGeom prst="rect">
            <a:avLst/>
          </a:prstGeom>
          <a:ln w="12700">
            <a:miter lim="400000"/>
          </a:ln>
        </p:spPr>
      </p:pic>
      <p:sp>
        <p:nvSpPr>
          <p:cNvPr id="246" name="Shape 246"/>
          <p:cNvSpPr/>
          <p:nvPr/>
        </p:nvSpPr>
        <p:spPr>
          <a:xfrm>
            <a:off x="18362230" y="9695651"/>
            <a:ext cx="14100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pPr/>
            <a:r>
              <a:t>Pester</a:t>
            </a:r>
          </a:p>
        </p:txBody>
      </p:sp>
      <p:sp>
        <p:nvSpPr>
          <p:cNvPr id="247" name="Shape 247"/>
          <p:cNvSpPr/>
          <p:nvPr/>
        </p:nvSpPr>
        <p:spPr>
          <a:xfrm>
            <a:off x="18585263" y="11394990"/>
            <a:ext cx="121569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pPr/>
            <a:r>
              <a:t>BATS</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